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0" r:id="rId1"/>
  </p:sldMasterIdLst>
  <p:notesMasterIdLst>
    <p:notesMasterId r:id="rId24"/>
  </p:notesMasterIdLst>
  <p:sldIdLst>
    <p:sldId id="257" r:id="rId2"/>
    <p:sldId id="258" r:id="rId3"/>
    <p:sldId id="259" r:id="rId4"/>
    <p:sldId id="260" r:id="rId5"/>
    <p:sldId id="261" r:id="rId6"/>
    <p:sldId id="262" r:id="rId7"/>
    <p:sldId id="263" r:id="rId8"/>
    <p:sldId id="265" r:id="rId9"/>
    <p:sldId id="266" r:id="rId10"/>
    <p:sldId id="267" r:id="rId11"/>
    <p:sldId id="264" r:id="rId12"/>
    <p:sldId id="268" r:id="rId13"/>
    <p:sldId id="269" r:id="rId14"/>
    <p:sldId id="271" r:id="rId15"/>
    <p:sldId id="272" r:id="rId16"/>
    <p:sldId id="273" r:id="rId17"/>
    <p:sldId id="274" r:id="rId18"/>
    <p:sldId id="276" r:id="rId19"/>
    <p:sldId id="275" r:id="rId20"/>
    <p:sldId id="277"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63" d="100"/>
          <a:sy n="63" d="100"/>
        </p:scale>
        <p:origin x="7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A68C9-D3E7-42B9-9349-1F1D354B814D}" type="datetimeFigureOut">
              <a:rPr lang="en-IN" smtClean="0"/>
              <a:t>24-05-2022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BE01A-96EA-4354-B79A-7F2E917E62CD}" type="slidenum">
              <a:rPr lang="en-IN" smtClean="0"/>
              <a:t>‹#›</a:t>
            </a:fld>
            <a:endParaRPr lang="en-IN"/>
          </a:p>
        </p:txBody>
      </p:sp>
    </p:spTree>
    <p:extLst>
      <p:ext uri="{BB962C8B-B14F-4D97-AF65-F5344CB8AC3E}">
        <p14:creationId xmlns:p14="http://schemas.microsoft.com/office/powerpoint/2010/main" val="208277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3BE01A-96EA-4354-B79A-7F2E917E62CD}" type="slidenum">
              <a:rPr lang="en-IN" smtClean="0"/>
              <a:t>13</a:t>
            </a:fld>
            <a:endParaRPr lang="en-IN"/>
          </a:p>
        </p:txBody>
      </p:sp>
    </p:spTree>
    <p:extLst>
      <p:ext uri="{BB962C8B-B14F-4D97-AF65-F5344CB8AC3E}">
        <p14:creationId xmlns:p14="http://schemas.microsoft.com/office/powerpoint/2010/main" val="208819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155705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94373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43231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1266359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7527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4198146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394053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604419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92849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5C849-ADE9-4917-8C62-B947AEF3767E}" type="datetimeFigureOut">
              <a:rPr lang="en-IN" smtClean="0"/>
              <a:t>24-05-2022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3846931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D5C849-ADE9-4917-8C62-B947AEF3767E}"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3650832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D5C849-ADE9-4917-8C62-B947AEF3767E}" type="datetimeFigureOut">
              <a:rPr lang="en-IN" smtClean="0"/>
              <a:t>24-05-2022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63816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D5C849-ADE9-4917-8C62-B947AEF3767E}" type="datetimeFigureOut">
              <a:rPr lang="en-IN" smtClean="0"/>
              <a:t>24-05-2022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69610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5C849-ADE9-4917-8C62-B947AEF3767E}" type="datetimeFigureOut">
              <a:rPr lang="en-IN" smtClean="0"/>
              <a:t>24-05-2022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6390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D5C849-ADE9-4917-8C62-B947AEF3767E}"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9205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5C849-ADE9-4917-8C62-B947AEF3767E}" type="datetimeFigureOut">
              <a:rPr lang="en-IN" smtClean="0"/>
              <a:t>24-05-2022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5D0A85-C0E0-4C3A-9346-A517DDA59B93}" type="slidenum">
              <a:rPr lang="en-IN" smtClean="0"/>
              <a:t>‹#›</a:t>
            </a:fld>
            <a:endParaRPr lang="en-IN"/>
          </a:p>
        </p:txBody>
      </p:sp>
    </p:spTree>
    <p:extLst>
      <p:ext uri="{BB962C8B-B14F-4D97-AF65-F5344CB8AC3E}">
        <p14:creationId xmlns:p14="http://schemas.microsoft.com/office/powerpoint/2010/main" val="2101054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D5C849-ADE9-4917-8C62-B947AEF3767E}" type="datetimeFigureOut">
              <a:rPr lang="en-IN" smtClean="0"/>
              <a:t>24-05-2022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5E5D0A85-C0E0-4C3A-9346-A517DDA59B93}" type="slidenum">
              <a:rPr lang="en-IN" smtClean="0"/>
              <a:t>‹#›</a:t>
            </a:fld>
            <a:endParaRPr lang="en-IN"/>
          </a:p>
        </p:txBody>
      </p:sp>
    </p:spTree>
    <p:extLst>
      <p:ext uri="{BB962C8B-B14F-4D97-AF65-F5344CB8AC3E}">
        <p14:creationId xmlns:p14="http://schemas.microsoft.com/office/powerpoint/2010/main" val="1489965445"/>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author/37086054925" TargetMode="External"/><Relationship Id="rId2" Type="http://schemas.openxmlformats.org/officeDocument/2006/relationships/hyperlink" Target="https://ieeexplore.ieee.org/author/3708687414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4EEF-AFF2-DAA1-5D1A-FEC99EC71821}"/>
              </a:ext>
            </a:extLst>
          </p:cNvPr>
          <p:cNvSpPr>
            <a:spLocks noGrp="1"/>
          </p:cNvSpPr>
          <p:nvPr>
            <p:ph type="title"/>
          </p:nvPr>
        </p:nvSpPr>
        <p:spPr/>
        <p:txBody>
          <a:bodyPr>
            <a:normAutofit/>
          </a:bodyPr>
          <a:lstStyle/>
          <a:p>
            <a:pPr algn="ctr"/>
            <a:r>
              <a:rPr lang="en-GB" sz="3600" b="1" dirty="0">
                <a:latin typeface="Times New Roman" panose="02020603050405020304" pitchFamily="18" charset="0"/>
                <a:cs typeface="Times New Roman" panose="02020603050405020304" pitchFamily="18" charset="0"/>
              </a:rPr>
              <a:t>   </a:t>
            </a:r>
            <a:r>
              <a:rPr lang="en-GB" sz="3600" b="1" dirty="0">
                <a:solidFill>
                  <a:schemeClr val="tx1"/>
                </a:solidFill>
                <a:latin typeface="Times New Roman" panose="02020603050405020304" pitchFamily="18" charset="0"/>
                <a:cs typeface="Times New Roman" panose="02020603050405020304" pitchFamily="18" charset="0"/>
              </a:rPr>
              <a:t>VIRTUAL MOUSE</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EE6C84-CBD7-4594-DEBA-63C092B67116}"/>
              </a:ext>
            </a:extLst>
          </p:cNvPr>
          <p:cNvSpPr>
            <a:spLocks noGrp="1"/>
          </p:cNvSpPr>
          <p:nvPr>
            <p:ph idx="1"/>
          </p:nvPr>
        </p:nvSpPr>
        <p:spPr/>
        <p:txBody>
          <a:bodyPr>
            <a:normAutofit/>
          </a:bodyPr>
          <a:lstStyle/>
          <a:p>
            <a:pPr marL="0" indent="0" algn="ctr">
              <a:lnSpc>
                <a:spcPct val="150000"/>
              </a:lnSpc>
              <a:buNone/>
            </a:pPr>
            <a:r>
              <a:rPr lang="en-GB" sz="2400" dirty="0">
                <a:solidFill>
                  <a:schemeClr val="tx1"/>
                </a:solidFill>
                <a:latin typeface="Times New Roman" panose="02020603050405020304" pitchFamily="18" charset="0"/>
                <a:cs typeface="Times New Roman" panose="02020603050405020304" pitchFamily="18" charset="0"/>
              </a:rPr>
              <a:t>DEEPIKA P [211418104046]</a:t>
            </a:r>
          </a:p>
          <a:p>
            <a:pPr marL="0" indent="0" algn="ctr">
              <a:lnSpc>
                <a:spcPct val="150000"/>
              </a:lnSpc>
              <a:buNone/>
            </a:pPr>
            <a:r>
              <a:rPr lang="en-GB" sz="2400" dirty="0">
                <a:solidFill>
                  <a:schemeClr val="tx1"/>
                </a:solidFill>
                <a:latin typeface="Times New Roman" panose="02020603050405020304" pitchFamily="18" charset="0"/>
                <a:cs typeface="Times New Roman" panose="02020603050405020304" pitchFamily="18" charset="0"/>
              </a:rPr>
              <a:t>JANANI N [211418104094]</a:t>
            </a:r>
          </a:p>
          <a:p>
            <a:pPr marL="0" indent="0" algn="ctr">
              <a:lnSpc>
                <a:spcPct val="150000"/>
              </a:lnSpc>
              <a:buNone/>
            </a:pPr>
            <a:r>
              <a:rPr lang="en-GB" sz="2400" dirty="0">
                <a:solidFill>
                  <a:schemeClr val="tx1"/>
                </a:solidFill>
                <a:latin typeface="Times New Roman" panose="02020603050405020304" pitchFamily="18" charset="0"/>
                <a:cs typeface="Times New Roman" panose="02020603050405020304" pitchFamily="18" charset="0"/>
              </a:rPr>
              <a:t>JANET JESSICA R [211418104095]</a:t>
            </a:r>
          </a:p>
          <a:p>
            <a:pPr marL="0" indent="0" algn="ctr">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Guide Name</a:t>
            </a:r>
          </a:p>
          <a:p>
            <a:pPr marL="0" indent="0" algn="ctr">
              <a:lnSpc>
                <a:spcPct val="150000"/>
              </a:lnSpc>
              <a:buNone/>
            </a:pPr>
            <a:r>
              <a:rPr lang="en-IN" sz="2400" dirty="0" err="1">
                <a:solidFill>
                  <a:schemeClr val="tx1"/>
                </a:solidFill>
                <a:latin typeface="Times New Roman" panose="02020603050405020304" pitchFamily="18" charset="0"/>
                <a:cs typeface="Times New Roman" panose="02020603050405020304" pitchFamily="18" charset="0"/>
              </a:rPr>
              <a:t>Dr.</a:t>
            </a:r>
            <a:r>
              <a:rPr lang="en-IN" sz="2400" dirty="0">
                <a:solidFill>
                  <a:schemeClr val="tx1"/>
                </a:solidFill>
                <a:latin typeface="Times New Roman" panose="02020603050405020304" pitchFamily="18" charset="0"/>
                <a:cs typeface="Times New Roman" panose="02020603050405020304" pitchFamily="18" charset="0"/>
              </a:rPr>
              <a:t> L. JABASHEELA,M.E.,</a:t>
            </a:r>
            <a:r>
              <a:rPr lang="en-IN" sz="2400" dirty="0" err="1">
                <a:solidFill>
                  <a:schemeClr val="tx1"/>
                </a:solidFill>
                <a:latin typeface="Times New Roman" panose="02020603050405020304" pitchFamily="18" charset="0"/>
                <a:cs typeface="Times New Roman" panose="02020603050405020304" pitchFamily="18" charset="0"/>
              </a:rPr>
              <a:t>Ph.D</a:t>
            </a:r>
            <a:r>
              <a:rPr lang="en-IN" sz="2400" dirty="0">
                <a:solidFill>
                  <a:schemeClr val="tx1"/>
                </a:solidFill>
                <a:latin typeface="Times New Roman" panose="02020603050405020304" pitchFamily="18" charset="0"/>
                <a:cs typeface="Times New Roman" panose="02020603050405020304" pitchFamily="18" charset="0"/>
              </a:rPr>
              <a:t>.,</a:t>
            </a:r>
            <a:endParaRPr lang="en-GB"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914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7CE4-182A-6003-F58B-056F86FCC7F8}"/>
              </a:ext>
            </a:extLst>
          </p:cNvPr>
          <p:cNvSpPr>
            <a:spLocks noGrp="1"/>
          </p:cNvSpPr>
          <p:nvPr>
            <p:ph type="title"/>
          </p:nvPr>
        </p:nvSpPr>
        <p:spPr>
          <a:xfrm>
            <a:off x="838200" y="1"/>
            <a:ext cx="10515600" cy="844062"/>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SYSTEM FLOW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922D842-7974-00CC-B593-80BADB18A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0497" y="844063"/>
            <a:ext cx="8553157" cy="5230031"/>
          </a:xfrm>
        </p:spPr>
      </p:pic>
    </p:spTree>
    <p:extLst>
      <p:ext uri="{BB962C8B-B14F-4D97-AF65-F5344CB8AC3E}">
        <p14:creationId xmlns:p14="http://schemas.microsoft.com/office/powerpoint/2010/main" val="369506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293B-C82A-299C-F9A0-DD541B4C187A}"/>
              </a:ext>
            </a:extLst>
          </p:cNvPr>
          <p:cNvSpPr>
            <a:spLocks noGrp="1"/>
          </p:cNvSpPr>
          <p:nvPr>
            <p:ph type="title"/>
          </p:nvPr>
        </p:nvSpPr>
        <p:spPr>
          <a:xfrm>
            <a:off x="725659" y="18255"/>
            <a:ext cx="10515600" cy="1325563"/>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ER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92674E6-E342-AF84-BD2D-F2F968FF3F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659" y="1343818"/>
            <a:ext cx="10626969" cy="4986644"/>
          </a:xfrm>
        </p:spPr>
      </p:pic>
    </p:spTree>
    <p:extLst>
      <p:ext uri="{BB962C8B-B14F-4D97-AF65-F5344CB8AC3E}">
        <p14:creationId xmlns:p14="http://schemas.microsoft.com/office/powerpoint/2010/main" val="3326958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80E9-62A6-FEB0-ED52-D063BF9F414A}"/>
              </a:ext>
            </a:extLst>
          </p:cNvPr>
          <p:cNvSpPr>
            <a:spLocks noGrp="1"/>
          </p:cNvSpPr>
          <p:nvPr>
            <p:ph type="title"/>
          </p:nvPr>
        </p:nvSpPr>
        <p:spPr>
          <a:xfrm>
            <a:off x="838200" y="279790"/>
            <a:ext cx="10515600" cy="802493"/>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USECASE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0077CB77-B412-945B-E600-FCC5AFB73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82282"/>
            <a:ext cx="10669172" cy="5495927"/>
          </a:xfrm>
          <a:prstGeom prst="rect">
            <a:avLst/>
          </a:prstGeom>
        </p:spPr>
      </p:pic>
    </p:spTree>
    <p:extLst>
      <p:ext uri="{BB962C8B-B14F-4D97-AF65-F5344CB8AC3E}">
        <p14:creationId xmlns:p14="http://schemas.microsoft.com/office/powerpoint/2010/main" val="175874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204D-E7AB-6F36-F5EE-97A96C9B6CE6}"/>
              </a:ext>
            </a:extLst>
          </p:cNvPr>
          <p:cNvSpPr>
            <a:spLocks noGrp="1"/>
          </p:cNvSpPr>
          <p:nvPr>
            <p:ph type="title"/>
          </p:nvPr>
        </p:nvSpPr>
        <p:spPr>
          <a:xfrm>
            <a:off x="725658" y="-7033"/>
            <a:ext cx="10515600" cy="822960"/>
          </a:xfrm>
        </p:spPr>
        <p:txBody>
          <a:bodyPr>
            <a:normAutofit fontScale="90000"/>
          </a:bodyPr>
          <a:lstStyle/>
          <a:p>
            <a:pPr algn="ctr"/>
            <a:br>
              <a:rPr lang="en-GB" sz="2800" b="1" dirty="0">
                <a:latin typeface="Times New Roman" panose="02020603050405020304" pitchFamily="18" charset="0"/>
                <a:cs typeface="Times New Roman" panose="02020603050405020304" pitchFamily="18" charset="0"/>
              </a:rPr>
            </a:br>
            <a:r>
              <a:rPr lang="en-GB" sz="2800" b="1" dirty="0">
                <a:solidFill>
                  <a:schemeClr val="tx1"/>
                </a:solidFill>
                <a:latin typeface="Times New Roman" panose="02020603050405020304" pitchFamily="18" charset="0"/>
                <a:cs typeface="Times New Roman" panose="02020603050405020304" pitchFamily="18" charset="0"/>
              </a:rPr>
              <a:t>MODULES</a:t>
            </a:r>
            <a:br>
              <a:rPr lang="en-GB"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2A7D65D-BED8-54DA-276F-B0D57889A107}"/>
              </a:ext>
            </a:extLst>
          </p:cNvPr>
          <p:cNvSpPr>
            <a:spLocks noGrp="1"/>
          </p:cNvSpPr>
          <p:nvPr>
            <p:ph idx="1"/>
          </p:nvPr>
        </p:nvSpPr>
        <p:spPr>
          <a:xfrm>
            <a:off x="628358" y="752623"/>
            <a:ext cx="11563642" cy="6105377"/>
          </a:xfrm>
        </p:spPr>
        <p:txBody>
          <a:bodyPr>
            <a:normAutofit/>
          </a:bodyPr>
          <a:lstStyle/>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Proton Activation Module </a:t>
            </a:r>
            <a:r>
              <a:rPr lang="en-GB" sz="2400" dirty="0">
                <a:solidFill>
                  <a:schemeClr val="tx1"/>
                </a:solidFill>
                <a:latin typeface="Times New Roman" panose="02020603050405020304" pitchFamily="18" charset="0"/>
                <a:cs typeface="Times New Roman" panose="02020603050405020304" pitchFamily="18" charset="0"/>
              </a:rPr>
              <a:t>– The voice assistant Proton can be activated by the command python proton.py.</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Speech Recognition- </a:t>
            </a:r>
            <a:r>
              <a:rPr lang="en-GB" sz="2400" dirty="0">
                <a:solidFill>
                  <a:schemeClr val="tx1"/>
                </a:solidFill>
                <a:latin typeface="Times New Roman" panose="02020603050405020304" pitchFamily="18" charset="0"/>
                <a:cs typeface="Times New Roman" panose="02020603050405020304" pitchFamily="18" charset="0"/>
              </a:rPr>
              <a:t>This module is used for the conversion of text to speech in a program.</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Launching gesture recognition </a:t>
            </a:r>
            <a:r>
              <a:rPr lang="en-GB" sz="2400" dirty="0">
                <a:solidFill>
                  <a:schemeClr val="tx1"/>
                </a:solidFill>
                <a:latin typeface="Times New Roman" panose="02020603050405020304" pitchFamily="18" charset="0"/>
                <a:cs typeface="Times New Roman" panose="02020603050405020304" pitchFamily="18" charset="0"/>
              </a:rPr>
              <a:t>– The user can also launch the gesture recognition system by proton. </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Hand Detection Module – </a:t>
            </a:r>
            <a:r>
              <a:rPr lang="en-GB" sz="2400" dirty="0">
                <a:solidFill>
                  <a:schemeClr val="tx1"/>
                </a:solidFill>
                <a:latin typeface="Times New Roman" panose="02020603050405020304" pitchFamily="18" charset="0"/>
                <a:cs typeface="Times New Roman" panose="02020603050405020304" pitchFamily="18" charset="0"/>
              </a:rPr>
              <a:t>The nodes are detected.</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Image Pre processing Module – </a:t>
            </a:r>
            <a:r>
              <a:rPr lang="en-GB" sz="2400" dirty="0">
                <a:solidFill>
                  <a:schemeClr val="tx1"/>
                </a:solidFill>
                <a:latin typeface="Times New Roman" panose="02020603050405020304" pitchFamily="18" charset="0"/>
                <a:cs typeface="Times New Roman" panose="02020603050405020304" pitchFamily="18" charset="0"/>
              </a:rPr>
              <a:t>The detected node image will be processed</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Feature Extraction Module – </a:t>
            </a:r>
            <a:r>
              <a:rPr lang="en-GB" sz="2400" dirty="0">
                <a:solidFill>
                  <a:schemeClr val="tx1"/>
                </a:solidFill>
                <a:latin typeface="Times New Roman" panose="02020603050405020304" pitchFamily="18" charset="0"/>
                <a:cs typeface="Times New Roman" panose="02020603050405020304" pitchFamily="18" charset="0"/>
              </a:rPr>
              <a:t>The features are extracted from the gesture dictionary.</a:t>
            </a:r>
          </a:p>
          <a:p>
            <a:pPr marL="0" indent="0" algn="just">
              <a:lnSpc>
                <a:spcPct val="150000"/>
              </a:lnSpc>
              <a:buNone/>
            </a:pPr>
            <a:r>
              <a:rPr lang="en-GB" sz="2400" b="1" dirty="0">
                <a:solidFill>
                  <a:schemeClr val="tx1"/>
                </a:solidFill>
                <a:latin typeface="Times New Roman" panose="02020603050405020304" pitchFamily="18" charset="0"/>
                <a:cs typeface="Times New Roman" panose="02020603050405020304" pitchFamily="18" charset="0"/>
              </a:rPr>
              <a:t>Execution Module</a:t>
            </a:r>
            <a:r>
              <a:rPr lang="en-GB" sz="2400" dirty="0">
                <a:solidFill>
                  <a:schemeClr val="tx1"/>
                </a:solidFill>
                <a:latin typeface="Times New Roman" panose="02020603050405020304" pitchFamily="18" charset="0"/>
                <a:cs typeface="Times New Roman" panose="02020603050405020304" pitchFamily="18" charset="0"/>
              </a:rPr>
              <a:t>– By recognizing those features, the virtual mouse will perform.</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144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1571-1BD4-1BE1-B779-96C2FD32F111}"/>
              </a:ext>
            </a:extLst>
          </p:cNvPr>
          <p:cNvSpPr>
            <a:spLocks noGrp="1"/>
          </p:cNvSpPr>
          <p:nvPr>
            <p:ph type="title"/>
          </p:nvPr>
        </p:nvSpPr>
        <p:spPr>
          <a:xfrm>
            <a:off x="838200" y="18255"/>
            <a:ext cx="10515600" cy="980551"/>
          </a:xfrm>
        </p:spPr>
        <p:txBody>
          <a:bodyPr>
            <a:normAutofit/>
          </a:bodyPr>
          <a:lstStyle/>
          <a:p>
            <a:pPr algn="ctr"/>
            <a:r>
              <a:rPr lang="en-GB" sz="2800" dirty="0">
                <a:solidFill>
                  <a:schemeClr val="tx1"/>
                </a:solidFill>
                <a:latin typeface="Times New Roman" panose="02020603050405020304" pitchFamily="18" charset="0"/>
                <a:cs typeface="Times New Roman" panose="02020603050405020304" pitchFamily="18" charset="0"/>
              </a:rPr>
              <a:t>PERFORMANCE ANALYSIS</a:t>
            </a:r>
            <a:br>
              <a:rPr lang="en-GB"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80840A-0793-EE7E-65A8-D6E00AE52D7A}"/>
              </a:ext>
            </a:extLst>
          </p:cNvPr>
          <p:cNvSpPr>
            <a:spLocks noGrp="1"/>
          </p:cNvSpPr>
          <p:nvPr>
            <p:ph idx="1"/>
          </p:nvPr>
        </p:nvSpPr>
        <p:spPr>
          <a:xfrm>
            <a:off x="641252" y="676482"/>
            <a:ext cx="10515600" cy="5925673"/>
          </a:xfrm>
        </p:spPr>
        <p:txBody>
          <a:bodyPr/>
          <a:lstStyle/>
          <a:p>
            <a:pPr marL="0" indent="0">
              <a:lnSpc>
                <a:spcPct val="150000"/>
              </a:lnSpc>
              <a:buNone/>
            </a:pPr>
            <a:r>
              <a:rPr lang="en-US"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data was recorded and was used for the analysis so that we could demonstrate that our model is more compatible with actual applications and more user friendly.</a:t>
            </a:r>
          </a:p>
          <a:p>
            <a:pPr marL="0" indent="0">
              <a:lnSpc>
                <a:spcPct val="150000"/>
              </a:lnSpc>
              <a:buNone/>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graphicFrame>
        <p:nvGraphicFramePr>
          <p:cNvPr id="4" name="Table 3">
            <a:extLst>
              <a:ext uri="{FF2B5EF4-FFF2-40B4-BE49-F238E27FC236}">
                <a16:creationId xmlns:a16="http://schemas.microsoft.com/office/drawing/2014/main" id="{8BC153EA-1C95-BB13-E30C-414E9613EE05}"/>
              </a:ext>
            </a:extLst>
          </p:cNvPr>
          <p:cNvGraphicFramePr>
            <a:graphicFrameLocks noGrp="1"/>
          </p:cNvGraphicFramePr>
          <p:nvPr>
            <p:extLst>
              <p:ext uri="{D42A27DB-BD31-4B8C-83A1-F6EECF244321}">
                <p14:modId xmlns:p14="http://schemas.microsoft.com/office/powerpoint/2010/main" val="514377719"/>
              </p:ext>
            </p:extLst>
          </p:nvPr>
        </p:nvGraphicFramePr>
        <p:xfrm>
          <a:off x="2307102" y="2201240"/>
          <a:ext cx="7793503" cy="4462669"/>
        </p:xfrm>
        <a:graphic>
          <a:graphicData uri="http://schemas.openxmlformats.org/drawingml/2006/table">
            <a:tbl>
              <a:tblPr firstRow="1" firstCol="1" bandRow="1">
                <a:tableStyleId>{5C22544A-7EE6-4342-B048-85BDC9FD1C3A}</a:tableStyleId>
              </a:tblPr>
              <a:tblGrid>
                <a:gridCol w="1558544">
                  <a:extLst>
                    <a:ext uri="{9D8B030D-6E8A-4147-A177-3AD203B41FA5}">
                      <a16:colId xmlns:a16="http://schemas.microsoft.com/office/drawing/2014/main" val="831069177"/>
                    </a:ext>
                  </a:extLst>
                </a:gridCol>
                <a:gridCol w="1558544">
                  <a:extLst>
                    <a:ext uri="{9D8B030D-6E8A-4147-A177-3AD203B41FA5}">
                      <a16:colId xmlns:a16="http://schemas.microsoft.com/office/drawing/2014/main" val="2969254188"/>
                    </a:ext>
                  </a:extLst>
                </a:gridCol>
                <a:gridCol w="1558544">
                  <a:extLst>
                    <a:ext uri="{9D8B030D-6E8A-4147-A177-3AD203B41FA5}">
                      <a16:colId xmlns:a16="http://schemas.microsoft.com/office/drawing/2014/main" val="1507503988"/>
                    </a:ext>
                  </a:extLst>
                </a:gridCol>
                <a:gridCol w="1558544">
                  <a:extLst>
                    <a:ext uri="{9D8B030D-6E8A-4147-A177-3AD203B41FA5}">
                      <a16:colId xmlns:a16="http://schemas.microsoft.com/office/drawing/2014/main" val="1025330540"/>
                    </a:ext>
                  </a:extLst>
                </a:gridCol>
                <a:gridCol w="1559327">
                  <a:extLst>
                    <a:ext uri="{9D8B030D-6E8A-4147-A177-3AD203B41FA5}">
                      <a16:colId xmlns:a16="http://schemas.microsoft.com/office/drawing/2014/main" val="759857429"/>
                    </a:ext>
                  </a:extLst>
                </a:gridCol>
              </a:tblGrid>
              <a:tr h="420416">
                <a:tc>
                  <a:txBody>
                    <a:bodyPr/>
                    <a:lstStyle/>
                    <a:p>
                      <a:pPr algn="ctr">
                        <a:lnSpc>
                          <a:spcPct val="150000"/>
                        </a:lnSpc>
                      </a:pPr>
                      <a:r>
                        <a:rPr lang="en-US" sz="1400" b="1" dirty="0">
                          <a:solidFill>
                            <a:schemeClr val="tx1"/>
                          </a:solidFill>
                          <a:effectLst/>
                        </a:rPr>
                        <a:t>Gesture</a:t>
                      </a:r>
                      <a:endParaRPr lang="en-IN" sz="12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15000"/>
                        </a:lnSpc>
                      </a:pPr>
                      <a:r>
                        <a:rPr lang="en-US" sz="1400" b="1" dirty="0">
                          <a:solidFill>
                            <a:schemeClr val="tx1"/>
                          </a:solidFill>
                          <a:effectLst/>
                        </a:rPr>
                        <a:t>Node detection</a:t>
                      </a:r>
                      <a:endParaRPr lang="en-IN" sz="12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b="1" dirty="0">
                          <a:solidFill>
                            <a:schemeClr val="tx1"/>
                          </a:solidFill>
                          <a:effectLst/>
                        </a:rPr>
                        <a:t>Success</a:t>
                      </a:r>
                      <a:endParaRPr lang="en-IN" sz="12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b="1" dirty="0">
                          <a:solidFill>
                            <a:schemeClr val="tx1"/>
                          </a:solidFill>
                          <a:effectLst/>
                        </a:rPr>
                        <a:t>Failure</a:t>
                      </a:r>
                      <a:endParaRPr lang="en-IN" sz="12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b="1" dirty="0">
                          <a:solidFill>
                            <a:schemeClr val="tx1"/>
                          </a:solidFill>
                          <a:effectLst/>
                        </a:rPr>
                        <a:t>Accuracy(%)</a:t>
                      </a:r>
                      <a:endParaRPr lang="en-IN" sz="1200" b="1"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02399705"/>
                  </a:ext>
                </a:extLst>
              </a:tr>
              <a:tr h="637506">
                <a:tc>
                  <a:txBody>
                    <a:bodyPr/>
                    <a:lstStyle/>
                    <a:p>
                      <a:pPr algn="ctr">
                        <a:lnSpc>
                          <a:spcPct val="115000"/>
                        </a:lnSpc>
                      </a:pPr>
                      <a:r>
                        <a:rPr lang="en-US" sz="1400" dirty="0">
                          <a:solidFill>
                            <a:schemeClr val="tx1"/>
                          </a:solidFill>
                          <a:effectLst/>
                        </a:rPr>
                        <a:t>Mouse movement</a:t>
                      </a:r>
                      <a:endParaRPr lang="en-IN" sz="1200" dirty="0">
                        <a:solidFill>
                          <a:schemeClr val="tx1"/>
                        </a:solidFill>
                        <a:effectLst/>
                      </a:endParaRPr>
                    </a:p>
                    <a:p>
                      <a:pPr algn="ctr">
                        <a:lnSpc>
                          <a:spcPct val="115000"/>
                        </a:lnSpc>
                      </a:pPr>
                      <a:r>
                        <a:rPr lang="en-US" sz="1400" dirty="0">
                          <a:solidFill>
                            <a:schemeClr val="tx1"/>
                          </a:solidFill>
                          <a:effectLst/>
                        </a:rPr>
                        <a:t> </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1</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100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100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94568737"/>
                  </a:ext>
                </a:extLst>
              </a:tr>
              <a:tr h="536040">
                <a:tc>
                  <a:txBody>
                    <a:bodyPr/>
                    <a:lstStyle/>
                    <a:p>
                      <a:pPr algn="ctr">
                        <a:lnSpc>
                          <a:spcPct val="150000"/>
                        </a:lnSpc>
                      </a:pPr>
                      <a:r>
                        <a:rPr lang="en-US" sz="1400">
                          <a:solidFill>
                            <a:schemeClr val="tx1"/>
                          </a:solidFill>
                          <a:effectLst/>
                        </a:rPr>
                        <a:t>Left Click</a:t>
                      </a:r>
                      <a:endParaRPr lang="en-IN" sz="1200">
                        <a:solidFill>
                          <a:schemeClr val="tx1"/>
                        </a:solidFill>
                        <a:effectLst/>
                      </a:endParaRPr>
                    </a:p>
                    <a:p>
                      <a:pPr algn="ctr">
                        <a:lnSpc>
                          <a:spcPct val="150000"/>
                        </a:lnSpc>
                      </a:pPr>
                      <a:r>
                        <a:rPr lang="en-US" sz="1400">
                          <a:solidFill>
                            <a:schemeClr val="tx1"/>
                          </a:solidFill>
                          <a:effectLst/>
                        </a:rPr>
                        <a:t> </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2</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97</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3</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97</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75646575"/>
                  </a:ext>
                </a:extLst>
              </a:tr>
              <a:tr h="536040">
                <a:tc>
                  <a:txBody>
                    <a:bodyPr/>
                    <a:lstStyle/>
                    <a:p>
                      <a:pPr algn="ctr">
                        <a:lnSpc>
                          <a:spcPct val="150000"/>
                        </a:lnSpc>
                      </a:pPr>
                      <a:r>
                        <a:rPr lang="en-US" sz="1400" dirty="0">
                          <a:solidFill>
                            <a:schemeClr val="tx1"/>
                          </a:solidFill>
                          <a:effectLst/>
                        </a:rPr>
                        <a:t>Right Click</a:t>
                      </a:r>
                      <a:endParaRPr lang="en-IN" sz="1200" dirty="0">
                        <a:solidFill>
                          <a:schemeClr val="tx1"/>
                        </a:solidFill>
                        <a:effectLst/>
                      </a:endParaRPr>
                    </a:p>
                    <a:p>
                      <a:pPr algn="ctr">
                        <a:lnSpc>
                          <a:spcPct val="150000"/>
                        </a:lnSpc>
                      </a:pPr>
                      <a:r>
                        <a:rPr lang="en-US" sz="1400" dirty="0">
                          <a:solidFill>
                            <a:schemeClr val="tx1"/>
                          </a:solidFill>
                          <a:effectLst/>
                        </a:rPr>
                        <a:t> </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3</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90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10</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89</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443578"/>
                  </a:ext>
                </a:extLst>
              </a:tr>
              <a:tr h="819201">
                <a:tc>
                  <a:txBody>
                    <a:bodyPr/>
                    <a:lstStyle/>
                    <a:p>
                      <a:pPr algn="ctr">
                        <a:lnSpc>
                          <a:spcPct val="150000"/>
                        </a:lnSpc>
                      </a:pPr>
                      <a:r>
                        <a:rPr lang="en-US" sz="1400">
                          <a:solidFill>
                            <a:schemeClr val="tx1"/>
                          </a:solidFill>
                          <a:effectLst/>
                        </a:rPr>
                        <a:t>Click and Drag</a:t>
                      </a:r>
                      <a:endParaRPr lang="en-IN" sz="1200">
                        <a:solidFill>
                          <a:schemeClr val="tx1"/>
                        </a:solidFill>
                        <a:effectLst/>
                      </a:endParaRPr>
                    </a:p>
                    <a:p>
                      <a:pPr algn="ctr">
                        <a:lnSpc>
                          <a:spcPct val="150000"/>
                        </a:lnSpc>
                      </a:pPr>
                      <a:r>
                        <a:rPr lang="en-US" sz="1400">
                          <a:solidFill>
                            <a:schemeClr val="tx1"/>
                          </a:solidFill>
                          <a:effectLst/>
                        </a:rPr>
                        <a:t> </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4</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88</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12</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85</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94132419"/>
                  </a:ext>
                </a:extLst>
              </a:tr>
              <a:tr h="536040">
                <a:tc>
                  <a:txBody>
                    <a:bodyPr/>
                    <a:lstStyle/>
                    <a:p>
                      <a:pPr algn="ctr">
                        <a:lnSpc>
                          <a:spcPct val="150000"/>
                        </a:lnSpc>
                      </a:pPr>
                      <a:r>
                        <a:rPr lang="en-US" sz="1400">
                          <a:solidFill>
                            <a:schemeClr val="tx1"/>
                          </a:solidFill>
                          <a:effectLst/>
                        </a:rPr>
                        <a:t>Double Click</a:t>
                      </a:r>
                      <a:endParaRPr lang="en-IN" sz="1200">
                        <a:solidFill>
                          <a:schemeClr val="tx1"/>
                        </a:solidFill>
                        <a:effectLst/>
                      </a:endParaRPr>
                    </a:p>
                    <a:p>
                      <a:pPr algn="ctr">
                        <a:lnSpc>
                          <a:spcPct val="150000"/>
                        </a:lnSpc>
                      </a:pPr>
                      <a:r>
                        <a:rPr lang="en-US" sz="1400">
                          <a:solidFill>
                            <a:schemeClr val="tx1"/>
                          </a:solidFill>
                          <a:effectLst/>
                        </a:rPr>
                        <a:t> </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5</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99</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1</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98.5</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43312285"/>
                  </a:ext>
                </a:extLst>
              </a:tr>
              <a:tr h="420416">
                <a:tc>
                  <a:txBody>
                    <a:bodyPr/>
                    <a:lstStyle/>
                    <a:p>
                      <a:pPr algn="ctr">
                        <a:lnSpc>
                          <a:spcPct val="115000"/>
                        </a:lnSpc>
                      </a:pPr>
                      <a:r>
                        <a:rPr lang="en-US" sz="1400">
                          <a:solidFill>
                            <a:schemeClr val="tx1"/>
                          </a:solidFill>
                          <a:effectLst/>
                        </a:rPr>
                        <a:t>Neutral Gesture</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100</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100</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08782650"/>
                  </a:ext>
                </a:extLst>
              </a:tr>
              <a:tr h="252879">
                <a:tc>
                  <a:txBody>
                    <a:bodyPr/>
                    <a:lstStyle/>
                    <a:p>
                      <a:pPr algn="ctr">
                        <a:lnSpc>
                          <a:spcPct val="115000"/>
                        </a:lnSpc>
                      </a:pPr>
                      <a:r>
                        <a:rPr lang="en-US" sz="1400">
                          <a:solidFill>
                            <a:schemeClr val="tx1"/>
                          </a:solidFill>
                          <a:effectLst/>
                        </a:rPr>
                        <a:t> </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 </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a:solidFill>
                            <a:schemeClr val="tx1"/>
                          </a:solidFill>
                          <a:effectLst/>
                        </a:rPr>
                        <a:t>574</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26</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50000"/>
                        </a:lnSpc>
                      </a:pPr>
                      <a:r>
                        <a:rPr lang="en-US" sz="1400" dirty="0">
                          <a:solidFill>
                            <a:schemeClr val="tx1"/>
                          </a:solidFill>
                          <a:effectLst/>
                        </a:rPr>
                        <a:t>95</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52880709"/>
                  </a:ext>
                </a:extLst>
              </a:tr>
            </a:tbl>
          </a:graphicData>
        </a:graphic>
      </p:graphicFrame>
    </p:spTree>
    <p:extLst>
      <p:ext uri="{BB962C8B-B14F-4D97-AF65-F5344CB8AC3E}">
        <p14:creationId xmlns:p14="http://schemas.microsoft.com/office/powerpoint/2010/main" val="427990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CB07-3CA5-4019-9A1D-EBA203272157}"/>
              </a:ext>
            </a:extLst>
          </p:cNvPr>
          <p:cNvSpPr>
            <a:spLocks noGrp="1"/>
          </p:cNvSpPr>
          <p:nvPr>
            <p:ph type="title"/>
          </p:nvPr>
        </p:nvSpPr>
        <p:spPr>
          <a:xfrm>
            <a:off x="838200" y="365126"/>
            <a:ext cx="10515600" cy="858764"/>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SAMPLE SCREENS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0B02FB7-C6C8-0D56-C904-7D0F1E271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175" y="1451404"/>
            <a:ext cx="3886667" cy="4808720"/>
          </a:xfrm>
          <a:prstGeom prst="rect">
            <a:avLst/>
          </a:prstGeom>
        </p:spPr>
      </p:pic>
      <p:pic>
        <p:nvPicPr>
          <p:cNvPr id="10" name="Picture 9">
            <a:extLst>
              <a:ext uri="{FF2B5EF4-FFF2-40B4-BE49-F238E27FC236}">
                <a16:creationId xmlns:a16="http://schemas.microsoft.com/office/drawing/2014/main" id="{764E93C3-3FE9-363D-FCBC-D40FE5454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169" y="1451404"/>
            <a:ext cx="3886667" cy="4808720"/>
          </a:xfrm>
          <a:prstGeom prst="rect">
            <a:avLst/>
          </a:prstGeom>
        </p:spPr>
      </p:pic>
    </p:spTree>
    <p:extLst>
      <p:ext uri="{BB962C8B-B14F-4D97-AF65-F5344CB8AC3E}">
        <p14:creationId xmlns:p14="http://schemas.microsoft.com/office/powerpoint/2010/main" val="5730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B7380A-EC97-B11B-8745-F5361829FE6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67285" y="307326"/>
            <a:ext cx="6647053" cy="3279935"/>
          </a:xfrm>
          <a:prstGeom prst="rect">
            <a:avLst/>
          </a:prstGeom>
        </p:spPr>
      </p:pic>
      <p:pic>
        <p:nvPicPr>
          <p:cNvPr id="5" name="Picture 4">
            <a:extLst>
              <a:ext uri="{FF2B5EF4-FFF2-40B4-BE49-F238E27FC236}">
                <a16:creationId xmlns:a16="http://schemas.microsoft.com/office/drawing/2014/main" id="{189366F5-637A-ACD1-5994-B32DFE2CC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284" y="4065563"/>
            <a:ext cx="6647053" cy="2618838"/>
          </a:xfrm>
          <a:prstGeom prst="rect">
            <a:avLst/>
          </a:prstGeom>
        </p:spPr>
      </p:pic>
    </p:spTree>
    <p:extLst>
      <p:ext uri="{BB962C8B-B14F-4D97-AF65-F5344CB8AC3E}">
        <p14:creationId xmlns:p14="http://schemas.microsoft.com/office/powerpoint/2010/main" val="3441482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F56425-BB18-E5D1-7D1E-CFBBD856000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0914"/>
          <a:stretch/>
        </p:blipFill>
        <p:spPr>
          <a:xfrm>
            <a:off x="675249" y="562708"/>
            <a:ext cx="4192531" cy="4783015"/>
          </a:xfrm>
          <a:prstGeom prst="rect">
            <a:avLst/>
          </a:prstGeom>
        </p:spPr>
      </p:pic>
      <p:pic>
        <p:nvPicPr>
          <p:cNvPr id="5" name="Picture 4">
            <a:extLst>
              <a:ext uri="{FF2B5EF4-FFF2-40B4-BE49-F238E27FC236}">
                <a16:creationId xmlns:a16="http://schemas.microsoft.com/office/drawing/2014/main" id="{19C2A82B-46A9-EDA9-AB22-EE0D8B40A1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710" y="1550817"/>
            <a:ext cx="5984240" cy="3249930"/>
          </a:xfrm>
          <a:prstGeom prst="rect">
            <a:avLst/>
          </a:prstGeom>
        </p:spPr>
      </p:pic>
    </p:spTree>
    <p:extLst>
      <p:ext uri="{BB962C8B-B14F-4D97-AF65-F5344CB8AC3E}">
        <p14:creationId xmlns:p14="http://schemas.microsoft.com/office/powerpoint/2010/main" val="629632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A210-47D5-FE81-A444-D6731CE38039}"/>
              </a:ext>
            </a:extLst>
          </p:cNvPr>
          <p:cNvSpPr>
            <a:spLocks noGrp="1"/>
          </p:cNvSpPr>
          <p:nvPr>
            <p:ph type="title"/>
          </p:nvPr>
        </p:nvSpPr>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CONCLUSION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F3ACD3-E3E7-25A1-512D-FC7510B6F2FD}"/>
              </a:ext>
            </a:extLst>
          </p:cNvPr>
          <p:cNvSpPr>
            <a:spLocks noGrp="1"/>
          </p:cNvSpPr>
          <p:nvPr>
            <p:ph idx="1"/>
          </p:nvPr>
        </p:nvSpPr>
        <p:spPr>
          <a:xfrm>
            <a:off x="838200" y="1505244"/>
            <a:ext cx="10515600" cy="5247248"/>
          </a:xfrm>
        </p:spPr>
        <p:txBody>
          <a:bodyPr>
            <a:normAutofit/>
          </a:bodyPr>
          <a:lstStyle/>
          <a:p>
            <a:pPr marL="0" indent="0" algn="just">
              <a:lnSpc>
                <a:spcPct val="150000"/>
              </a:lnSpc>
              <a:buNone/>
            </a:pPr>
            <a:r>
              <a:rPr lang="en-GB" sz="2400" dirty="0">
                <a:solidFill>
                  <a:schemeClr val="tx1"/>
                </a:solidFill>
                <a:latin typeface="Times New Roman" panose="02020603050405020304" pitchFamily="18" charset="0"/>
                <a:cs typeface="Times New Roman" panose="02020603050405020304" pitchFamily="18" charset="0"/>
              </a:rPr>
              <a:t>We have designed a system that will enable the physical mouse to be replaced with our own virtual mouse in the near future. The best way for a human to interact with a computer is through the use of a virtual mouse. The recognition of gestures is essential for the development of alternative modalities of interaction between humans and computers.  We think that our virtual mouse is the best place to begin the process of bringing artificial intelligence-based modernization to the whole world.  </a:t>
            </a:r>
          </a:p>
          <a:p>
            <a:pPr marL="0" indent="0">
              <a:buNone/>
            </a:pPr>
            <a:br>
              <a:rPr lang="en-GB" sz="2400" dirty="0"/>
            </a:br>
            <a:endParaRPr lang="en-IN" sz="2400" dirty="0"/>
          </a:p>
        </p:txBody>
      </p:sp>
    </p:spTree>
    <p:extLst>
      <p:ext uri="{BB962C8B-B14F-4D97-AF65-F5344CB8AC3E}">
        <p14:creationId xmlns:p14="http://schemas.microsoft.com/office/powerpoint/2010/main" val="2935879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1DEF-AF02-9181-80EE-B8893C5ABF01}"/>
              </a:ext>
            </a:extLst>
          </p:cNvPr>
          <p:cNvSpPr>
            <a:spLocks noGrp="1"/>
          </p:cNvSpPr>
          <p:nvPr>
            <p:ph type="title"/>
          </p:nvPr>
        </p:nvSpPr>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REFERENCES</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5EEAA0-F03E-1E3D-9A24-7CC2682322A3}"/>
              </a:ext>
            </a:extLst>
          </p:cNvPr>
          <p:cNvSpPr>
            <a:spLocks noGrp="1"/>
          </p:cNvSpPr>
          <p:nvPr>
            <p:ph idx="1"/>
          </p:nvPr>
        </p:nvSpPr>
        <p:spPr>
          <a:xfrm>
            <a:off x="838200" y="1280160"/>
            <a:ext cx="10515600" cy="5212715"/>
          </a:xfrm>
        </p:spPr>
        <p:txBody>
          <a:bodyPr>
            <a:normAutofit/>
          </a:bodyPr>
          <a:lstStyle/>
          <a:p>
            <a:pPr algn="just">
              <a:lnSpc>
                <a:spcPct val="150000"/>
              </a:lnSpc>
            </a:pPr>
            <a:r>
              <a:rPr lang="en-US" sz="1800" dirty="0">
                <a:solidFill>
                  <a:schemeClr val="tx1"/>
                </a:solidFill>
                <a:effectLst/>
                <a:latin typeface="Times New Roman" panose="02020603050405020304" pitchFamily="18" charset="0"/>
                <a:ea typeface="Times New Roman" panose="02020603050405020304" pitchFamily="18" charset="0"/>
              </a:rPr>
              <a:t>[1]  </a:t>
            </a:r>
            <a:r>
              <a:rPr lang="fi-FI" sz="1800" dirty="0">
                <a:solidFill>
                  <a:schemeClr val="tx1"/>
                </a:solidFill>
                <a:effectLst/>
                <a:latin typeface="Times New Roman" panose="02020603050405020304" pitchFamily="18" charset="0"/>
                <a:ea typeface="Times New Roman" panose="02020603050405020304" pitchFamily="18" charset="0"/>
              </a:rPr>
              <a:t>Banda Aneela , Narlanka Vasuki, Rebelli Sai Sahana, Charupalli Sunil Kumar, (2021), ”</a:t>
            </a:r>
            <a:r>
              <a:rPr lang="en-US" sz="1800" dirty="0">
                <a:solidFill>
                  <a:schemeClr val="tx1"/>
                </a:solidFill>
                <a:effectLst/>
                <a:latin typeface="Times New Roman" panose="02020603050405020304" pitchFamily="18" charset="0"/>
                <a:ea typeface="Times New Roman" panose="02020603050405020304" pitchFamily="18" charset="0"/>
              </a:rPr>
              <a:t>Implementing a Real Time Virtual Mouse System and Fingertip Detection based on Artificial Intelligence”. Institute of Electrical and Electronics Engineering (IEEE), pp. 6299–6308.</a:t>
            </a:r>
            <a:endParaRPr lang="en-IN" sz="1800" dirty="0">
              <a:solidFill>
                <a:schemeClr val="tx1"/>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chemeClr val="tx1"/>
                </a:solidFill>
                <a:effectLst/>
                <a:latin typeface="Times New Roman" panose="02020603050405020304" pitchFamily="18" charset="0"/>
                <a:ea typeface="Times New Roman" panose="02020603050405020304" pitchFamily="18" charset="0"/>
              </a:rPr>
              <a:t>[2] </a:t>
            </a:r>
            <a:r>
              <a:rPr lang="en-IN" sz="1800" strike="noStrike" dirty="0" err="1">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Sherin</a:t>
            </a:r>
            <a:r>
              <a:rPr lang="en-IN" sz="1800" strike="noStrike" dirty="0">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Mohammed </a:t>
            </a:r>
            <a:r>
              <a:rPr lang="en-IN" sz="1800" strike="noStrike" dirty="0" err="1">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Sali</a:t>
            </a:r>
            <a:r>
              <a:rPr lang="en-US" sz="1800" strike="noStrike" dirty="0">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IN" sz="1800" strike="noStrike" dirty="0" err="1">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Shajideen</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strike="noStrike" dirty="0">
                <a:solidFill>
                  <a:schemeClr val="tx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VH </a:t>
            </a:r>
            <a:r>
              <a:rPr lang="en-IN" sz="1800" strike="noStrike" dirty="0" err="1">
                <a:solidFill>
                  <a:schemeClr val="tx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Preetha</a:t>
            </a:r>
            <a:r>
              <a:rPr lang="en-IN" sz="1800" dirty="0">
                <a:solidFill>
                  <a:schemeClr val="tx1"/>
                </a:solidFill>
                <a:effectLst/>
                <a:latin typeface="Times New Roman" panose="02020603050405020304" pitchFamily="18" charset="0"/>
                <a:ea typeface="Times New Roman" panose="02020603050405020304" pitchFamily="18" charset="0"/>
              </a:rPr>
              <a:t>(2019) “</a:t>
            </a:r>
            <a:r>
              <a:rPr lang="en-US" sz="1800" dirty="0">
                <a:solidFill>
                  <a:schemeClr val="tx1"/>
                </a:solidFill>
                <a:effectLst/>
                <a:latin typeface="Times New Roman" panose="02020603050405020304" pitchFamily="18" charset="0"/>
                <a:ea typeface="Times New Roman" panose="02020603050405020304" pitchFamily="18" charset="0"/>
              </a:rPr>
              <a:t>Hand Gestures - Virtual Mouse for Human Computer Interaction” </a:t>
            </a:r>
            <a:r>
              <a:rPr lang="en-IN" sz="1800" dirty="0">
                <a:solidFill>
                  <a:schemeClr val="tx1"/>
                </a:solidFill>
                <a:effectLst/>
                <a:latin typeface="Times New Roman" panose="02020603050405020304" pitchFamily="18" charset="0"/>
                <a:ea typeface="Times New Roman" panose="02020603050405020304" pitchFamily="18" charset="0"/>
              </a:rPr>
              <a:t>Institute of Electrical and Electronics Engineering(IEEE), </a:t>
            </a:r>
            <a:r>
              <a:rPr lang="en-US" sz="1800" dirty="0">
                <a:solidFill>
                  <a:schemeClr val="tx1"/>
                </a:solidFill>
                <a:effectLst/>
                <a:latin typeface="Times New Roman" panose="02020603050405020304" pitchFamily="18" charset="0"/>
                <a:ea typeface="Times New Roman" panose="02020603050405020304" pitchFamily="18" charset="0"/>
              </a:rPr>
              <a:t>pp. 5239–2301.</a:t>
            </a:r>
            <a:endParaRPr lang="en-IN" sz="1800" dirty="0">
              <a:solidFill>
                <a:schemeClr val="tx1"/>
              </a:solidFill>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chemeClr val="tx1"/>
                </a:solidFill>
                <a:effectLst/>
                <a:latin typeface="Times New Roman" panose="02020603050405020304" pitchFamily="18" charset="0"/>
                <a:ea typeface="Times New Roman" panose="02020603050405020304" pitchFamily="18" charset="0"/>
              </a:rPr>
              <a:t>[3] </a:t>
            </a:r>
            <a:r>
              <a:rPr lang="en-IN" sz="1800" dirty="0" err="1">
                <a:solidFill>
                  <a:schemeClr val="tx1"/>
                </a:solidFill>
                <a:effectLst/>
                <a:latin typeface="Times New Roman" panose="02020603050405020304" pitchFamily="18" charset="0"/>
                <a:ea typeface="Times New Roman" panose="02020603050405020304" pitchFamily="18" charset="0"/>
              </a:rPr>
              <a:t>Vantukala</a:t>
            </a:r>
            <a:r>
              <a:rPr lang="en-IN" sz="1800" dirty="0">
                <a:solidFill>
                  <a:schemeClr val="tx1"/>
                </a:solidFill>
                <a:effectLst/>
                <a:latin typeface="Times New Roman" panose="02020603050405020304" pitchFamily="18" charset="0"/>
                <a:ea typeface="Times New Roman" panose="02020603050405020304" pitchFamily="18" charset="0"/>
              </a:rPr>
              <a:t> Vishnu Teja Reddy, </a:t>
            </a:r>
            <a:r>
              <a:rPr lang="en-IN" sz="1800" dirty="0" err="1">
                <a:solidFill>
                  <a:schemeClr val="tx1"/>
                </a:solidFill>
                <a:effectLst/>
                <a:latin typeface="Times New Roman" panose="02020603050405020304" pitchFamily="18" charset="0"/>
                <a:ea typeface="Times New Roman" panose="02020603050405020304" pitchFamily="18" charset="0"/>
              </a:rPr>
              <a:t>Thumma</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err="1">
                <a:solidFill>
                  <a:schemeClr val="tx1"/>
                </a:solidFill>
                <a:effectLst/>
                <a:latin typeface="Times New Roman" panose="02020603050405020304" pitchFamily="18" charset="0"/>
                <a:ea typeface="Times New Roman" panose="02020603050405020304" pitchFamily="18" charset="0"/>
              </a:rPr>
              <a:t>Dhyanchand</a:t>
            </a:r>
            <a:r>
              <a:rPr lang="en-IN" sz="1800" dirty="0">
                <a:solidFill>
                  <a:schemeClr val="tx1"/>
                </a:solidFill>
                <a:effectLst/>
                <a:latin typeface="Times New Roman" panose="02020603050405020304" pitchFamily="18" charset="0"/>
                <a:ea typeface="Times New Roman" panose="02020603050405020304" pitchFamily="18" charset="0"/>
              </a:rPr>
              <a:t> , </a:t>
            </a:r>
            <a:r>
              <a:rPr lang="en-IN" sz="1800" dirty="0" err="1">
                <a:solidFill>
                  <a:schemeClr val="tx1"/>
                </a:solidFill>
                <a:effectLst/>
                <a:latin typeface="Times New Roman" panose="02020603050405020304" pitchFamily="18" charset="0"/>
                <a:ea typeface="Times New Roman" panose="02020603050405020304" pitchFamily="18" charset="0"/>
              </a:rPr>
              <a:t>Galla</a:t>
            </a:r>
            <a:r>
              <a:rPr lang="en-IN" sz="1800" dirty="0">
                <a:solidFill>
                  <a:schemeClr val="tx1"/>
                </a:solidFill>
                <a:effectLst/>
                <a:latin typeface="Times New Roman" panose="02020603050405020304" pitchFamily="18" charset="0"/>
                <a:ea typeface="Times New Roman" panose="02020603050405020304" pitchFamily="18" charset="0"/>
              </a:rPr>
              <a:t> Vamsi Krishna , Satish </a:t>
            </a:r>
            <a:r>
              <a:rPr lang="en-IN" sz="1800" dirty="0" err="1">
                <a:solidFill>
                  <a:schemeClr val="tx1"/>
                </a:solidFill>
                <a:effectLst/>
                <a:latin typeface="Times New Roman" panose="02020603050405020304" pitchFamily="18" charset="0"/>
                <a:ea typeface="Times New Roman" panose="02020603050405020304" pitchFamily="18" charset="0"/>
              </a:rPr>
              <a:t>Maheshwaram</a:t>
            </a:r>
            <a:r>
              <a:rPr lang="en-IN" sz="1800" dirty="0">
                <a:solidFill>
                  <a:schemeClr val="tx1"/>
                </a:solidFill>
                <a:effectLst/>
                <a:latin typeface="Times New Roman" panose="02020603050405020304" pitchFamily="18" charset="0"/>
                <a:ea typeface="Times New Roman" panose="02020603050405020304" pitchFamily="18" charset="0"/>
              </a:rPr>
              <a:t> (2019), “</a:t>
            </a:r>
            <a:r>
              <a:rPr lang="en-US" sz="1800" dirty="0">
                <a:solidFill>
                  <a:schemeClr val="tx1"/>
                </a:solidFill>
                <a:effectLst/>
                <a:latin typeface="Times New Roman" panose="02020603050405020304" pitchFamily="18" charset="0"/>
                <a:ea typeface="Times New Roman" panose="02020603050405020304" pitchFamily="18" charset="0"/>
              </a:rPr>
              <a:t>Virtual Mouse Control Using hand </a:t>
            </a:r>
            <a:r>
              <a:rPr lang="en-IN" sz="1800" dirty="0">
                <a:solidFill>
                  <a:schemeClr val="tx1"/>
                </a:solidFill>
                <a:effectLst/>
                <a:latin typeface="Times New Roman" panose="02020603050405020304" pitchFamily="18" charset="0"/>
                <a:ea typeface="Times New Roman" panose="02020603050405020304" pitchFamily="18" charset="0"/>
              </a:rPr>
              <a:t>gloves </a:t>
            </a:r>
            <a:r>
              <a:rPr lang="en-US" sz="1800" dirty="0">
                <a:solidFill>
                  <a:schemeClr val="tx1"/>
                </a:solidFill>
                <a:effectLst/>
                <a:latin typeface="Times New Roman" panose="02020603050405020304" pitchFamily="18" charset="0"/>
                <a:ea typeface="Times New Roman" panose="02020603050405020304" pitchFamily="18" charset="0"/>
              </a:rPr>
              <a:t>” </a:t>
            </a:r>
            <a:r>
              <a:rPr lang="en-IN" sz="1800" dirty="0">
                <a:solidFill>
                  <a:schemeClr val="tx1"/>
                </a:solidFill>
                <a:effectLst/>
                <a:latin typeface="Times New Roman" panose="02020603050405020304" pitchFamily="18" charset="0"/>
                <a:ea typeface="Times New Roman" panose="02020603050405020304" pitchFamily="18" charset="0"/>
              </a:rPr>
              <a:t>Institute of Electrical and Electronics Engineering(IEEE), </a:t>
            </a:r>
            <a:r>
              <a:rPr lang="en-US" sz="1800" dirty="0">
                <a:solidFill>
                  <a:schemeClr val="tx1"/>
                </a:solidFill>
                <a:effectLst/>
                <a:latin typeface="Times New Roman" panose="02020603050405020304" pitchFamily="18" charset="0"/>
                <a:ea typeface="Times New Roman" panose="02020603050405020304" pitchFamily="18" charset="0"/>
              </a:rPr>
              <a:t>pp. 1239–5239.</a:t>
            </a:r>
            <a:endParaRPr lang="en-IN" sz="1800" dirty="0">
              <a:solidFill>
                <a:schemeClr val="tx1"/>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chemeClr val="tx1"/>
                </a:solidFill>
                <a:effectLst/>
                <a:latin typeface="Times New Roman" panose="02020603050405020304" pitchFamily="18" charset="0"/>
                <a:ea typeface="Times New Roman" panose="02020603050405020304" pitchFamily="18" charset="0"/>
              </a:rPr>
              <a:t>[4] Tiwari, Siddhi </a:t>
            </a:r>
            <a:r>
              <a:rPr lang="en-US" sz="1800" dirty="0" err="1">
                <a:solidFill>
                  <a:schemeClr val="tx1"/>
                </a:solidFill>
                <a:effectLst/>
                <a:latin typeface="Times New Roman" panose="02020603050405020304" pitchFamily="18" charset="0"/>
                <a:ea typeface="Times New Roman" panose="02020603050405020304" pitchFamily="18" charset="0"/>
              </a:rPr>
              <a:t>Parkar</a:t>
            </a:r>
            <a:r>
              <a:rPr lang="en-US" sz="1800" dirty="0">
                <a:solidFill>
                  <a:schemeClr val="tx1"/>
                </a:solidFill>
                <a:effectLst/>
                <a:latin typeface="Times New Roman" panose="02020603050405020304" pitchFamily="18" charset="0"/>
                <a:ea typeface="Times New Roman" panose="02020603050405020304" pitchFamily="18" charset="0"/>
              </a:rPr>
              <a:t>, Shruti Gharat, Kinjal Patel, Prof. Khalil </a:t>
            </a:r>
            <a:r>
              <a:rPr lang="en-US" sz="1800" dirty="0" err="1">
                <a:solidFill>
                  <a:schemeClr val="tx1"/>
                </a:solidFill>
                <a:effectLst/>
                <a:latin typeface="Times New Roman" panose="02020603050405020304" pitchFamily="18" charset="0"/>
                <a:ea typeface="Times New Roman" panose="02020603050405020304" pitchFamily="18" charset="0"/>
              </a:rPr>
              <a:t>Pinjari</a:t>
            </a:r>
            <a:r>
              <a:rPr lang="en-US" sz="1800" dirty="0">
                <a:solidFill>
                  <a:schemeClr val="tx1"/>
                </a:solidFill>
                <a:effectLst/>
                <a:latin typeface="Times New Roman" panose="02020603050405020304" pitchFamily="18" charset="0"/>
                <a:ea typeface="Times New Roman" panose="02020603050405020304" pitchFamily="18" charset="0"/>
              </a:rPr>
              <a:t>, (2019) “Design and Development of Hand Gesture Based Virtual Mouse”, Institute of Electrical and </a:t>
            </a:r>
            <a:r>
              <a:rPr lang="en-US" sz="1800" dirty="0" err="1">
                <a:solidFill>
                  <a:schemeClr val="tx1"/>
                </a:solidFill>
                <a:effectLst/>
                <a:latin typeface="Times New Roman" panose="02020603050405020304" pitchFamily="18" charset="0"/>
                <a:ea typeface="Times New Roman" panose="02020603050405020304" pitchFamily="18" charset="0"/>
              </a:rPr>
              <a:t>Electroncis</a:t>
            </a:r>
            <a:r>
              <a:rPr lang="en-US" sz="1800" dirty="0">
                <a:solidFill>
                  <a:schemeClr val="tx1"/>
                </a:solidFill>
                <a:effectLst/>
                <a:latin typeface="Times New Roman" panose="02020603050405020304" pitchFamily="18" charset="0"/>
                <a:ea typeface="Times New Roman" panose="02020603050405020304" pitchFamily="18" charset="0"/>
              </a:rPr>
              <a:t> Engineering(IEEE) ,  pp. 8745–3219.</a:t>
            </a:r>
            <a:endParaRPr lang="en-IN" sz="180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236357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926D-122C-53B3-F0B8-AFF5B304B342}"/>
              </a:ext>
            </a:extLst>
          </p:cNvPr>
          <p:cNvSpPr>
            <a:spLocks noGrp="1"/>
          </p:cNvSpPr>
          <p:nvPr>
            <p:ph type="title"/>
          </p:nvPr>
        </p:nvSpPr>
        <p:spPr>
          <a:xfrm>
            <a:off x="838200" y="18256"/>
            <a:ext cx="10515600" cy="1121228"/>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INTRODUCTION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536D1B-D84A-9141-D61F-104B18BE8FB0}"/>
              </a:ext>
            </a:extLst>
          </p:cNvPr>
          <p:cNvSpPr>
            <a:spLocks noGrp="1"/>
          </p:cNvSpPr>
          <p:nvPr>
            <p:ph idx="1"/>
          </p:nvPr>
        </p:nvSpPr>
        <p:spPr>
          <a:xfrm>
            <a:off x="570914" y="1041010"/>
            <a:ext cx="10515600" cy="5359790"/>
          </a:xfrm>
        </p:spPr>
        <p:txBody>
          <a:bodyPr>
            <a:normAutofit fontScale="70000" lnSpcReduction="20000"/>
          </a:bodyPr>
          <a:lstStyle/>
          <a:p>
            <a:pPr marL="0" indent="0" algn="just">
              <a:lnSpc>
                <a:spcPct val="170000"/>
              </a:lnSpc>
              <a:buNone/>
            </a:pPr>
            <a:r>
              <a:rPr lang="en-US" sz="3400" dirty="0">
                <a:latin typeface="Times New Roman" panose="02020603050405020304" pitchFamily="18" charset="0"/>
                <a:cs typeface="Times New Roman" panose="02020603050405020304" pitchFamily="18" charset="0"/>
              </a:rPr>
              <a:t>It is believed that gestures are the easiest way of interaction with anyone. So then why not apply it to the machines that we are using. In our work Virtual Mouse aims to eliminate the needs of having a physical mouse while able to interact with the computer system through webcam by using various image processing techniques. It promotes an approach for the Human Computer Interaction (HCI) where it utilizes a camera and computer vision technology to control various mouse events and is capable of performing every task that the physical computer mouse can and it mainly focuses on extracting the features over the human hands and then matching their features to recognize the movement of the hand.</a:t>
            </a:r>
          </a:p>
          <a:p>
            <a:pPr marL="0" indent="0" algn="just">
              <a:lnSpc>
                <a:spcPct val="150000"/>
              </a:lnSpc>
              <a:buNone/>
            </a:pPr>
            <a:endParaRPr lang="en-US" sz="3100" dirty="0">
              <a:latin typeface="Times New Roman" panose="02020603050405020304" pitchFamily="18" charset="0"/>
              <a:cs typeface="Times New Roman" panose="02020603050405020304" pitchFamily="18" charset="0"/>
            </a:endParaRPr>
          </a:p>
          <a:p>
            <a:pPr marL="0" indent="0">
              <a:buNone/>
            </a:pPr>
            <a:endParaRPr lang="en-US" sz="2800" dirty="0"/>
          </a:p>
          <a:p>
            <a:pPr marL="0" indent="0">
              <a:buNone/>
            </a:pPr>
            <a:endParaRPr lang="en-IN" dirty="0"/>
          </a:p>
        </p:txBody>
      </p:sp>
    </p:spTree>
    <p:extLst>
      <p:ext uri="{BB962C8B-B14F-4D97-AF65-F5344CB8AC3E}">
        <p14:creationId xmlns:p14="http://schemas.microsoft.com/office/powerpoint/2010/main" val="273040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2920B-49AC-93E3-DDFD-E8FF97EC9034}"/>
              </a:ext>
            </a:extLst>
          </p:cNvPr>
          <p:cNvSpPr>
            <a:spLocks noGrp="1"/>
          </p:cNvSpPr>
          <p:nvPr>
            <p:ph idx="1"/>
          </p:nvPr>
        </p:nvSpPr>
        <p:spPr>
          <a:xfrm>
            <a:off x="838200" y="126609"/>
            <a:ext cx="10515600" cy="6485206"/>
          </a:xfrm>
        </p:spPr>
        <p:txBody>
          <a:bodyPr>
            <a:normAutofit lnSpcReduction="10000"/>
          </a:bodyPr>
          <a:lstStyle/>
          <a:p>
            <a:pPr algn="just">
              <a:lnSpc>
                <a:spcPct val="150000"/>
              </a:lnSpc>
            </a:pPr>
            <a:r>
              <a:rPr lang="en-US" sz="1800" b="0" i="0" dirty="0">
                <a:solidFill>
                  <a:schemeClr val="tx1"/>
                </a:solidFill>
                <a:effectLst/>
                <a:latin typeface="Times New Roman" panose="02020603050405020304" pitchFamily="18" charset="0"/>
              </a:rPr>
              <a:t>[5] Y. Zhu, Z. Lan, S. </a:t>
            </a:r>
            <a:r>
              <a:rPr lang="en-US" sz="1800" b="0" i="0" dirty="0" err="1">
                <a:solidFill>
                  <a:schemeClr val="tx1"/>
                </a:solidFill>
                <a:effectLst/>
                <a:latin typeface="Times New Roman" panose="02020603050405020304" pitchFamily="18" charset="0"/>
              </a:rPr>
              <a:t>Newsam</a:t>
            </a:r>
            <a:r>
              <a:rPr lang="en-US" sz="1800" b="0" i="0" dirty="0">
                <a:solidFill>
                  <a:schemeClr val="tx1"/>
                </a:solidFill>
                <a:effectLst/>
                <a:latin typeface="Times New Roman" panose="02020603050405020304" pitchFamily="18" charset="0"/>
              </a:rPr>
              <a:t>, A. Hauptmann, “Hidden two-stream convolutional networks for action recognition,” Asian Conference on Computer Vision., pp. 363–378, 2018.</a:t>
            </a:r>
          </a:p>
          <a:p>
            <a:pPr algn="just">
              <a:lnSpc>
                <a:spcPct val="150000"/>
              </a:lnSpc>
            </a:pPr>
            <a:r>
              <a:rPr lang="en-US" sz="1800" b="0" i="0" dirty="0">
                <a:solidFill>
                  <a:schemeClr val="tx1"/>
                </a:solidFill>
                <a:effectLst/>
                <a:latin typeface="Times New Roman" panose="02020603050405020304" pitchFamily="18" charset="0"/>
              </a:rPr>
              <a:t>[6] B. Fang, F. Sun, H. Liu, C. Liu, “3D human gesture capturing and recognition by the IMMU-based data glove” Neurocomputing., vol. 277, pp. 198–207, 2018.</a:t>
            </a:r>
          </a:p>
          <a:p>
            <a:pPr algn="just">
              <a:lnSpc>
                <a:spcPct val="150000"/>
              </a:lnSpc>
            </a:pPr>
            <a:r>
              <a:rPr lang="en-US" sz="1800" b="0" i="0" dirty="0">
                <a:solidFill>
                  <a:schemeClr val="tx1"/>
                </a:solidFill>
                <a:effectLst/>
                <a:latin typeface="Times New Roman" panose="02020603050405020304" pitchFamily="18" charset="0"/>
              </a:rPr>
              <a:t>[7] O. </a:t>
            </a:r>
            <a:r>
              <a:rPr lang="en-US" sz="1800" b="0" i="0" dirty="0" err="1">
                <a:solidFill>
                  <a:schemeClr val="tx1"/>
                </a:solidFill>
                <a:effectLst/>
                <a:latin typeface="Times New Roman" panose="02020603050405020304" pitchFamily="18" charset="0"/>
              </a:rPr>
              <a:t>Kopuklu</a:t>
            </a:r>
            <a:r>
              <a:rPr lang="en-US" sz="1800" b="0" i="0" dirty="0">
                <a:solidFill>
                  <a:schemeClr val="tx1"/>
                </a:solidFill>
                <a:effectLst/>
                <a:latin typeface="Times New Roman" panose="02020603050405020304" pitchFamily="18" charset="0"/>
              </a:rPr>
              <a:t>, N. </a:t>
            </a:r>
            <a:r>
              <a:rPr lang="en-US" sz="1800" b="0" i="0" dirty="0" err="1">
                <a:solidFill>
                  <a:schemeClr val="tx1"/>
                </a:solidFill>
                <a:effectLst/>
                <a:latin typeface="Times New Roman" panose="02020603050405020304" pitchFamily="18" charset="0"/>
              </a:rPr>
              <a:t>Kose</a:t>
            </a:r>
            <a:r>
              <a:rPr lang="en-US" sz="1800" b="0" i="0" dirty="0">
                <a:solidFill>
                  <a:schemeClr val="tx1"/>
                </a:solidFill>
                <a:effectLst/>
                <a:latin typeface="Times New Roman" panose="02020603050405020304" pitchFamily="18" charset="0"/>
              </a:rPr>
              <a:t>, G. Rigoll, “Motion fused frames: Data level fusion strategy for hand gesture recognition,” Proceedings of the IEEE Conference on Computer Vision and Pattern Recognition Workshops (CVPR)., pp. 2103–211, 2018.</a:t>
            </a:r>
          </a:p>
          <a:p>
            <a:pPr algn="just">
              <a:lnSpc>
                <a:spcPct val="150000"/>
              </a:lnSpc>
            </a:pPr>
            <a:r>
              <a:rPr lang="en-US" sz="1800" b="0" i="0" dirty="0">
                <a:solidFill>
                  <a:schemeClr val="tx1"/>
                </a:solidFill>
                <a:effectLst/>
                <a:latin typeface="Times New Roman" panose="02020603050405020304" pitchFamily="18" charset="0"/>
              </a:rPr>
              <a:t>[8] J. Hou, G. Wang, X. Chen, J. H. </a:t>
            </a:r>
            <a:r>
              <a:rPr lang="en-US" sz="1800" b="0" i="0" dirty="0" err="1">
                <a:solidFill>
                  <a:schemeClr val="tx1"/>
                </a:solidFill>
                <a:effectLst/>
                <a:latin typeface="Times New Roman" panose="02020603050405020304" pitchFamily="18" charset="0"/>
              </a:rPr>
              <a:t>Xue</a:t>
            </a:r>
            <a:r>
              <a:rPr lang="en-US" sz="1800" b="0" i="0" dirty="0">
                <a:solidFill>
                  <a:schemeClr val="tx1"/>
                </a:solidFill>
                <a:effectLst/>
                <a:latin typeface="Times New Roman" panose="02020603050405020304" pitchFamily="18" charset="0"/>
              </a:rPr>
              <a:t>, “Spatial-temporal attention </a:t>
            </a:r>
            <a:r>
              <a:rPr lang="en-US" sz="1800" b="0" i="0" dirty="0" err="1">
                <a:solidFill>
                  <a:schemeClr val="tx1"/>
                </a:solidFill>
                <a:effectLst/>
                <a:latin typeface="Times New Roman" panose="02020603050405020304" pitchFamily="18" charset="0"/>
              </a:rPr>
              <a:t>resTCN</a:t>
            </a:r>
            <a:r>
              <a:rPr lang="en-US" sz="1800" b="0" i="0" dirty="0">
                <a:solidFill>
                  <a:schemeClr val="tx1"/>
                </a:solidFill>
                <a:effectLst/>
                <a:latin typeface="Times New Roman" panose="02020603050405020304" pitchFamily="18" charset="0"/>
              </a:rPr>
              <a:t> for skeleton-based dynamic hand gesture recognition,” Proceedings of the European Conference on Computer Vision (ECCV)., pp. 1– 9, 2018.</a:t>
            </a:r>
          </a:p>
          <a:p>
            <a:pPr algn="just">
              <a:lnSpc>
                <a:spcPct val="150000"/>
              </a:lnSpc>
            </a:pPr>
            <a:r>
              <a:rPr lang="en-US" sz="1800" b="0" i="0" dirty="0">
                <a:solidFill>
                  <a:schemeClr val="tx1"/>
                </a:solidFill>
                <a:effectLst/>
                <a:latin typeface="Times New Roman" panose="02020603050405020304" pitchFamily="18" charset="0"/>
              </a:rPr>
              <a:t>[9] J. C. Nunez, R. </a:t>
            </a:r>
            <a:r>
              <a:rPr lang="en-US" sz="1800" b="0" i="0" dirty="0" err="1">
                <a:solidFill>
                  <a:schemeClr val="tx1"/>
                </a:solidFill>
                <a:effectLst/>
                <a:latin typeface="Times New Roman" panose="02020603050405020304" pitchFamily="18" charset="0"/>
              </a:rPr>
              <a:t>Cabido</a:t>
            </a:r>
            <a:r>
              <a:rPr lang="en-US" sz="1800" b="0" i="0" dirty="0">
                <a:solidFill>
                  <a:schemeClr val="tx1"/>
                </a:solidFill>
                <a:effectLst/>
                <a:latin typeface="Times New Roman" panose="02020603050405020304" pitchFamily="18" charset="0"/>
              </a:rPr>
              <a:t>, J. J. </a:t>
            </a:r>
            <a:r>
              <a:rPr lang="en-US" sz="1800" b="0" i="0" dirty="0" err="1">
                <a:solidFill>
                  <a:schemeClr val="tx1"/>
                </a:solidFill>
                <a:effectLst/>
                <a:latin typeface="Times New Roman" panose="02020603050405020304" pitchFamily="18" charset="0"/>
              </a:rPr>
              <a:t>Pantrigo</a:t>
            </a:r>
            <a:r>
              <a:rPr lang="en-US" sz="1800" b="0" i="0" dirty="0">
                <a:solidFill>
                  <a:schemeClr val="tx1"/>
                </a:solidFill>
                <a:effectLst/>
                <a:latin typeface="Times New Roman" panose="02020603050405020304" pitchFamily="18" charset="0"/>
              </a:rPr>
              <a:t>, A. S. Montemayor, “Convolutional neural networks and long short-term memory for skeleton-based human activity and hand gesture recognition,” Pattern Recognition., vol. 76, pp. 80–94, 2018.</a:t>
            </a:r>
          </a:p>
          <a:p>
            <a:pPr algn="just">
              <a:lnSpc>
                <a:spcPct val="150000"/>
              </a:lnSpc>
            </a:pPr>
            <a:r>
              <a:rPr lang="en-US" sz="1800" b="0" i="0" dirty="0">
                <a:solidFill>
                  <a:schemeClr val="tx1"/>
                </a:solidFill>
                <a:effectLst/>
                <a:latin typeface="Times New Roman" panose="02020603050405020304" pitchFamily="18" charset="0"/>
              </a:rPr>
              <a:t>[10] A. </a:t>
            </a:r>
            <a:r>
              <a:rPr lang="en-US" sz="1800" b="0" i="0" dirty="0" err="1">
                <a:solidFill>
                  <a:schemeClr val="tx1"/>
                </a:solidFill>
                <a:effectLst/>
                <a:latin typeface="Times New Roman" panose="02020603050405020304" pitchFamily="18" charset="0"/>
              </a:rPr>
              <a:t>Mhetar</a:t>
            </a:r>
            <a:r>
              <a:rPr lang="en-US" sz="1800" b="0" i="0" dirty="0">
                <a:solidFill>
                  <a:schemeClr val="tx1"/>
                </a:solidFill>
                <a:effectLst/>
                <a:latin typeface="Times New Roman" panose="02020603050405020304" pitchFamily="18" charset="0"/>
              </a:rPr>
              <a:t>, B. K. </a:t>
            </a:r>
            <a:r>
              <a:rPr lang="en-US" sz="1800" b="0" i="0" dirty="0" err="1">
                <a:solidFill>
                  <a:schemeClr val="tx1"/>
                </a:solidFill>
                <a:effectLst/>
                <a:latin typeface="Times New Roman" panose="02020603050405020304" pitchFamily="18" charset="0"/>
              </a:rPr>
              <a:t>Sriroop</a:t>
            </a:r>
            <a:r>
              <a:rPr lang="en-US" sz="1800" b="0" i="0" dirty="0">
                <a:solidFill>
                  <a:schemeClr val="tx1"/>
                </a:solidFill>
                <a:effectLst/>
                <a:latin typeface="Times New Roman" panose="02020603050405020304" pitchFamily="18" charset="0"/>
              </a:rPr>
              <a:t>, A. G. S. Kavya, R. Nayak, R. </a:t>
            </a:r>
            <a:r>
              <a:rPr lang="en-US" sz="1800" b="0" i="0" dirty="0" err="1">
                <a:solidFill>
                  <a:schemeClr val="tx1"/>
                </a:solidFill>
                <a:effectLst/>
                <a:latin typeface="Times New Roman" panose="02020603050405020304" pitchFamily="18" charset="0"/>
              </a:rPr>
              <a:t>Javali</a:t>
            </a:r>
            <a:r>
              <a:rPr lang="en-US" sz="1800" b="0" i="0" dirty="0">
                <a:solidFill>
                  <a:schemeClr val="tx1"/>
                </a:solidFill>
                <a:effectLst/>
                <a:latin typeface="Times New Roman" panose="02020603050405020304" pitchFamily="18" charset="0"/>
              </a:rPr>
              <a:t> and K. V. Suma, "Virtual mouse," International Conference on Circuits, Communication, Control and Computing, Bangalore, pp. 69-72, 2018</a:t>
            </a:r>
            <a:r>
              <a:rPr lang="en-US" sz="1800" b="0" i="0" dirty="0">
                <a:solidFill>
                  <a:srgbClr val="222222"/>
                </a:solidFill>
                <a:effectLst/>
                <a:latin typeface="Times New Roman" panose="02020603050405020304" pitchFamily="18" charset="0"/>
              </a:rPr>
              <a:t>.</a:t>
            </a:r>
          </a:p>
        </p:txBody>
      </p:sp>
    </p:spTree>
    <p:extLst>
      <p:ext uri="{BB962C8B-B14F-4D97-AF65-F5344CB8AC3E}">
        <p14:creationId xmlns:p14="http://schemas.microsoft.com/office/powerpoint/2010/main" val="404730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3E995-04B4-FB9A-F8D8-35ED8119A1AC}"/>
              </a:ext>
            </a:extLst>
          </p:cNvPr>
          <p:cNvSpPr>
            <a:spLocks noGrp="1"/>
          </p:cNvSpPr>
          <p:nvPr>
            <p:ph idx="1"/>
          </p:nvPr>
        </p:nvSpPr>
        <p:spPr>
          <a:xfrm>
            <a:off x="838200" y="422031"/>
            <a:ext cx="10515600" cy="5698661"/>
          </a:xfrm>
        </p:spPr>
        <p:txBody>
          <a:bodyPr/>
          <a:lstStyle/>
          <a:p>
            <a:pPr algn="just">
              <a:lnSpc>
                <a:spcPct val="150000"/>
              </a:lnSpc>
            </a:pPr>
            <a:r>
              <a:rPr lang="en-US" sz="1800" b="0" i="0" dirty="0">
                <a:solidFill>
                  <a:schemeClr val="tx1"/>
                </a:solidFill>
                <a:effectLst/>
                <a:latin typeface="Times New Roman" panose="02020603050405020304" pitchFamily="18" charset="0"/>
              </a:rPr>
              <a:t>[11] Q. Gao, J. Liu, Z. Ju, “Robust real-time hand detection and localization for space human C robot interaction based on deep learning” Neurocomputing., 2019.</a:t>
            </a:r>
          </a:p>
          <a:p>
            <a:pPr algn="just">
              <a:lnSpc>
                <a:spcPct val="150000"/>
              </a:lnSpc>
            </a:pPr>
            <a:r>
              <a:rPr lang="en-IN" sz="1800" b="0" i="0" dirty="0">
                <a:solidFill>
                  <a:schemeClr val="tx1"/>
                </a:solidFill>
                <a:effectLst/>
                <a:latin typeface="Times New Roman" panose="02020603050405020304" pitchFamily="18" charset="0"/>
              </a:rPr>
              <a:t>[12] Z. Cao, T. Simon, S. E. Wei, “Spatial-temporal attention res-TCN for skeleton-based dynamic hand gesture recognition,” Proceedings of the IEEE Conference on Computer Vision and Pattern Recognition (CVPR)., pp. 7291–7299, 2019.</a:t>
            </a:r>
            <a:endParaRPr lang="en-IN" sz="1800" dirty="0">
              <a:solidFill>
                <a:schemeClr val="tx1"/>
              </a:solidFill>
            </a:endParaRPr>
          </a:p>
          <a:p>
            <a:pPr algn="just">
              <a:lnSpc>
                <a:spcPct val="150000"/>
              </a:lnSpc>
            </a:pPr>
            <a:r>
              <a:rPr lang="en-US" sz="1800" b="0" i="0" dirty="0">
                <a:solidFill>
                  <a:schemeClr val="tx1"/>
                </a:solidFill>
                <a:effectLst/>
                <a:latin typeface="Times New Roman" panose="02020603050405020304" pitchFamily="18" charset="0"/>
              </a:rPr>
              <a:t>[13] S. Woo, J. Park, J. Y. Lee, et al, “</a:t>
            </a:r>
            <a:r>
              <a:rPr lang="en-US" sz="1800" b="0" i="0" dirty="0" err="1">
                <a:solidFill>
                  <a:schemeClr val="tx1"/>
                </a:solidFill>
                <a:effectLst/>
                <a:latin typeface="Times New Roman" panose="02020603050405020304" pitchFamily="18" charset="0"/>
              </a:rPr>
              <a:t>Cbam</a:t>
            </a:r>
            <a:r>
              <a:rPr lang="en-US" sz="1800" b="0" i="0" dirty="0">
                <a:solidFill>
                  <a:schemeClr val="tx1"/>
                </a:solidFill>
                <a:effectLst/>
                <a:latin typeface="Times New Roman" panose="02020603050405020304" pitchFamily="18" charset="0"/>
              </a:rPr>
              <a:t>: Convolutional block attention module,” Proceedings of the European conference on computer vision (ECCV)., pp. 3–19, 2019.</a:t>
            </a:r>
          </a:p>
          <a:p>
            <a:pPr algn="just">
              <a:lnSpc>
                <a:spcPct val="150000"/>
              </a:lnSpc>
            </a:pPr>
            <a:r>
              <a:rPr lang="en-US" sz="1800" b="0" i="0" dirty="0">
                <a:solidFill>
                  <a:schemeClr val="tx1"/>
                </a:solidFill>
                <a:effectLst/>
                <a:latin typeface="Times New Roman" panose="02020603050405020304" pitchFamily="18" charset="0"/>
              </a:rPr>
              <a:t>[14] J. </a:t>
            </a:r>
            <a:r>
              <a:rPr lang="en-US" sz="1800" b="0" i="0" dirty="0" err="1">
                <a:solidFill>
                  <a:schemeClr val="tx1"/>
                </a:solidFill>
                <a:effectLst/>
                <a:latin typeface="Times New Roman" panose="02020603050405020304" pitchFamily="18" charset="0"/>
              </a:rPr>
              <a:t>Carreira</a:t>
            </a:r>
            <a:r>
              <a:rPr lang="en-US" sz="1800" b="0" i="0" dirty="0">
                <a:solidFill>
                  <a:schemeClr val="tx1"/>
                </a:solidFill>
                <a:effectLst/>
                <a:latin typeface="Times New Roman" panose="02020603050405020304" pitchFamily="18" charset="0"/>
              </a:rPr>
              <a:t>, A. Zisserman, “Quo </a:t>
            </a:r>
            <a:r>
              <a:rPr lang="en-US" sz="1800" b="0" i="0" dirty="0" err="1">
                <a:solidFill>
                  <a:schemeClr val="tx1"/>
                </a:solidFill>
                <a:effectLst/>
                <a:latin typeface="Times New Roman" panose="02020603050405020304" pitchFamily="18" charset="0"/>
              </a:rPr>
              <a:t>vadis</a:t>
            </a:r>
            <a:r>
              <a:rPr lang="en-US" sz="1800" b="0" i="0" dirty="0">
                <a:solidFill>
                  <a:schemeClr val="tx1"/>
                </a:solidFill>
                <a:effectLst/>
                <a:latin typeface="Times New Roman" panose="02020603050405020304" pitchFamily="18" charset="0"/>
              </a:rPr>
              <a:t>, action recognition? a new model and the kinetics dataset,” proceedings of the IEEE Conference on Computer Vision and Pattern Recognition., 2019, pp. 6299–6308.</a:t>
            </a:r>
          </a:p>
          <a:p>
            <a:pPr algn="just">
              <a:lnSpc>
                <a:spcPct val="150000"/>
              </a:lnSpc>
            </a:pPr>
            <a:r>
              <a:rPr lang="en-US" sz="1800" b="0" i="0" dirty="0">
                <a:solidFill>
                  <a:schemeClr val="tx1"/>
                </a:solidFill>
                <a:effectLst/>
                <a:latin typeface="Times New Roman" panose="02020603050405020304" pitchFamily="18" charset="0"/>
              </a:rPr>
              <a:t>[15] M. </a:t>
            </a:r>
            <a:r>
              <a:rPr lang="en-US" sz="1800" b="0" i="0" dirty="0" err="1">
                <a:solidFill>
                  <a:schemeClr val="tx1"/>
                </a:solidFill>
                <a:effectLst/>
                <a:latin typeface="Times New Roman" panose="02020603050405020304" pitchFamily="18" charset="0"/>
              </a:rPr>
              <a:t>Abavisani</a:t>
            </a:r>
            <a:r>
              <a:rPr lang="en-US" sz="1800" b="0" i="0" dirty="0">
                <a:solidFill>
                  <a:schemeClr val="tx1"/>
                </a:solidFill>
                <a:effectLst/>
                <a:latin typeface="Times New Roman" panose="02020603050405020304" pitchFamily="18" charset="0"/>
              </a:rPr>
              <a:t>, H. R. V. </a:t>
            </a:r>
            <a:r>
              <a:rPr lang="en-US" sz="1800" b="0" i="0" dirty="0" err="1">
                <a:solidFill>
                  <a:schemeClr val="tx1"/>
                </a:solidFill>
                <a:effectLst/>
                <a:latin typeface="Times New Roman" panose="02020603050405020304" pitchFamily="18" charset="0"/>
              </a:rPr>
              <a:t>Joze</a:t>
            </a:r>
            <a:r>
              <a:rPr lang="en-US" sz="1800" b="0" i="0" dirty="0">
                <a:solidFill>
                  <a:schemeClr val="tx1"/>
                </a:solidFill>
                <a:effectLst/>
                <a:latin typeface="Times New Roman" panose="02020603050405020304" pitchFamily="18" charset="0"/>
              </a:rPr>
              <a:t>, V. </a:t>
            </a:r>
            <a:r>
              <a:rPr lang="en-US" sz="1800" b="0" i="0" dirty="0" err="1">
                <a:solidFill>
                  <a:schemeClr val="tx1"/>
                </a:solidFill>
                <a:effectLst/>
                <a:latin typeface="Times New Roman" panose="02020603050405020304" pitchFamily="18" charset="0"/>
              </a:rPr>
              <a:t>M.Patel</a:t>
            </a:r>
            <a:r>
              <a:rPr lang="en-US" sz="1800" b="0" i="0" dirty="0">
                <a:solidFill>
                  <a:schemeClr val="tx1"/>
                </a:solidFill>
                <a:effectLst/>
                <a:latin typeface="Times New Roman" panose="02020603050405020304" pitchFamily="18" charset="0"/>
              </a:rPr>
              <a:t>, “Improving the performance of unimodal dynamic hand-gesture recognition with multimodal training,” Proceedings of the IEEE Conference on Computer Vision and Pattern Recognition., pp. 1165–1174, 2020 </a:t>
            </a:r>
            <a:r>
              <a:rPr lang="en-US" sz="1800" b="0" i="0" dirty="0">
                <a:solidFill>
                  <a:srgbClr val="222222"/>
                </a:solidFill>
                <a:effectLst/>
                <a:latin typeface="Times New Roman" panose="02020603050405020304" pitchFamily="18" charset="0"/>
              </a:rPr>
              <a:t>. </a:t>
            </a:r>
          </a:p>
          <a:p>
            <a:pPr marL="0" indent="0">
              <a:buNone/>
            </a:pPr>
            <a:endParaRPr lang="en-IN" dirty="0"/>
          </a:p>
        </p:txBody>
      </p:sp>
    </p:spTree>
    <p:extLst>
      <p:ext uri="{BB962C8B-B14F-4D97-AF65-F5344CB8AC3E}">
        <p14:creationId xmlns:p14="http://schemas.microsoft.com/office/powerpoint/2010/main" val="782059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00EC-492B-BAB8-E4E0-0C71C0C2569E}"/>
              </a:ext>
            </a:extLst>
          </p:cNvPr>
          <p:cNvSpPr>
            <a:spLocks noGrp="1"/>
          </p:cNvSpPr>
          <p:nvPr>
            <p:ph type="title"/>
          </p:nvPr>
        </p:nvSpPr>
        <p:spPr/>
        <p:txBody>
          <a:bodyPr>
            <a:normAutofit fontScale="90000"/>
          </a:bodyPr>
          <a:lstStyle/>
          <a:p>
            <a:pPr algn="ctr"/>
            <a:br>
              <a:rPr lang="en-GB" b="1" dirty="0">
                <a:solidFill>
                  <a:schemeClr val="tx1"/>
                </a:solidFill>
                <a:latin typeface="Times New Roman" panose="02020603050405020304" pitchFamily="18" charset="0"/>
                <a:cs typeface="Times New Roman" panose="02020603050405020304" pitchFamily="18" charset="0"/>
              </a:rPr>
            </a:br>
            <a:br>
              <a:rPr lang="en-GB" b="1" dirty="0">
                <a:solidFill>
                  <a:schemeClr val="tx1"/>
                </a:solidFill>
                <a:latin typeface="Times New Roman" panose="02020603050405020304" pitchFamily="18" charset="0"/>
                <a:cs typeface="Times New Roman" panose="02020603050405020304" pitchFamily="18" charset="0"/>
              </a:rPr>
            </a:br>
            <a:br>
              <a:rPr lang="en-GB" b="1" dirty="0">
                <a:solidFill>
                  <a:schemeClr val="tx1"/>
                </a:solidFill>
                <a:latin typeface="Times New Roman" panose="02020603050405020304" pitchFamily="18" charset="0"/>
                <a:cs typeface="Times New Roman" panose="02020603050405020304" pitchFamily="18" charset="0"/>
              </a:rPr>
            </a:b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THANK YOU!</a:t>
            </a:r>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25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ED0D-AA94-DBED-95C7-FDEC7A2685F5}"/>
              </a:ext>
            </a:extLst>
          </p:cNvPr>
          <p:cNvSpPr>
            <a:spLocks noGrp="1"/>
          </p:cNvSpPr>
          <p:nvPr>
            <p:ph type="title"/>
          </p:nvPr>
        </p:nvSpPr>
        <p:spPr>
          <a:xfrm>
            <a:off x="838200" y="195384"/>
            <a:ext cx="10515600" cy="859693"/>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LITERATURE SURVEY</a:t>
            </a:r>
            <a:endParaRPr lang="en-IN" sz="28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EC5820A2-90D1-A703-ADCF-0B36E563D2BE}"/>
              </a:ext>
            </a:extLst>
          </p:cNvPr>
          <p:cNvGraphicFramePr>
            <a:graphicFrameLocks noGrp="1"/>
          </p:cNvGraphicFramePr>
          <p:nvPr>
            <p:ph idx="1"/>
            <p:extLst>
              <p:ext uri="{D42A27DB-BD31-4B8C-83A1-F6EECF244321}">
                <p14:modId xmlns:p14="http://schemas.microsoft.com/office/powerpoint/2010/main" val="3948011413"/>
              </p:ext>
            </p:extLst>
          </p:nvPr>
        </p:nvGraphicFramePr>
        <p:xfrm>
          <a:off x="838200" y="886264"/>
          <a:ext cx="10515600" cy="6110068"/>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1604741443"/>
                    </a:ext>
                  </a:extLst>
                </a:gridCol>
                <a:gridCol w="3088445">
                  <a:extLst>
                    <a:ext uri="{9D8B030D-6E8A-4147-A177-3AD203B41FA5}">
                      <a16:colId xmlns:a16="http://schemas.microsoft.com/office/drawing/2014/main" val="3893979940"/>
                    </a:ext>
                  </a:extLst>
                </a:gridCol>
                <a:gridCol w="2574387">
                  <a:extLst>
                    <a:ext uri="{9D8B030D-6E8A-4147-A177-3AD203B41FA5}">
                      <a16:colId xmlns:a16="http://schemas.microsoft.com/office/drawing/2014/main" val="53495265"/>
                    </a:ext>
                  </a:extLst>
                </a:gridCol>
                <a:gridCol w="2223868">
                  <a:extLst>
                    <a:ext uri="{9D8B030D-6E8A-4147-A177-3AD203B41FA5}">
                      <a16:colId xmlns:a16="http://schemas.microsoft.com/office/drawing/2014/main" val="2672403397"/>
                    </a:ext>
                  </a:extLst>
                </a:gridCol>
              </a:tblGrid>
              <a:tr h="745588">
                <a:tc>
                  <a:txBody>
                    <a:bodyPr/>
                    <a:lstStyle/>
                    <a:p>
                      <a:endParaRPr lang="en-GB" sz="1800" b="0" dirty="0">
                        <a:latin typeface="+mn-lt"/>
                        <a:cs typeface="+mn-cs"/>
                      </a:endParaRPr>
                    </a:p>
                    <a:p>
                      <a:r>
                        <a:rPr lang="en-GB" sz="1800" b="0" dirty="0">
                          <a:latin typeface="+mn-lt"/>
                          <a:cs typeface="+mn-cs"/>
                        </a:rPr>
                        <a:t>       </a:t>
                      </a:r>
                      <a:r>
                        <a:rPr lang="en-IN" sz="2000" b="1" dirty="0">
                          <a:latin typeface="Times New Roman" panose="02020603050405020304" pitchFamily="18" charset="0"/>
                          <a:cs typeface="Times New Roman" panose="02020603050405020304" pitchFamily="18" charset="0"/>
                        </a:rPr>
                        <a:t>SOURCE</a:t>
                      </a:r>
                    </a:p>
                  </a:txBody>
                  <a:tcPr/>
                </a:tc>
                <a:tc>
                  <a:txBody>
                    <a:bodyPr/>
                    <a:lstStyle/>
                    <a:p>
                      <a:endParaRPr lang="en-GB" dirty="0"/>
                    </a:p>
                    <a:p>
                      <a:r>
                        <a:rPr lang="en-GB" sz="1800" b="1" dirty="0">
                          <a:latin typeface="Times New Roman" panose="02020603050405020304" pitchFamily="18" charset="0"/>
                          <a:cs typeface="Times New Roman" panose="02020603050405020304" pitchFamily="18" charset="0"/>
                        </a:rPr>
                        <a:t>               TITLE</a:t>
                      </a:r>
                      <a:endParaRPr lang="en-IN" sz="1800" b="1"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IN" sz="1800" b="1" dirty="0">
                          <a:latin typeface="Times New Roman" panose="02020603050405020304" pitchFamily="18" charset="0"/>
                          <a:cs typeface="Times New Roman" panose="02020603050405020304" pitchFamily="18" charset="0"/>
                        </a:rPr>
                        <a:t>        METHODOLOGY</a:t>
                      </a:r>
                    </a:p>
                  </a:txBody>
                  <a:tcPr/>
                </a:tc>
                <a:tc>
                  <a:txBody>
                    <a:bodyPr/>
                    <a:lstStyle/>
                    <a:p>
                      <a:endParaRPr lang="en-GB" dirty="0"/>
                    </a:p>
                    <a:p>
                      <a:r>
                        <a:rPr lang="en-IN" b="1" dirty="0">
                          <a:latin typeface="Times New Roman" panose="02020603050405020304" pitchFamily="18" charset="0"/>
                          <a:cs typeface="Times New Roman" panose="02020603050405020304" pitchFamily="18" charset="0"/>
                        </a:rPr>
                        <a:t>            FINDINGS</a:t>
                      </a:r>
                    </a:p>
                  </a:txBody>
                  <a:tcPr/>
                </a:tc>
                <a:extLst>
                  <a:ext uri="{0D108BD9-81ED-4DB2-BD59-A6C34878D82A}">
                    <a16:rowId xmlns:a16="http://schemas.microsoft.com/office/drawing/2014/main" val="1806426683"/>
                  </a:ext>
                </a:extLst>
              </a:tr>
              <a:tr h="1405482">
                <a:tc>
                  <a:txBody>
                    <a:bodyPr/>
                    <a:lstStyle/>
                    <a:p>
                      <a:pPr algn="l"/>
                      <a:r>
                        <a:rPr lang="fi-FI" sz="2000" kern="1200" dirty="0">
                          <a:solidFill>
                            <a:schemeClr val="tx1"/>
                          </a:solidFill>
                          <a:effectLst/>
                          <a:latin typeface="Times New Roman" panose="02020603050405020304" pitchFamily="18" charset="0"/>
                          <a:ea typeface="+mn-ea"/>
                          <a:cs typeface="Times New Roman" panose="02020603050405020304" pitchFamily="18" charset="0"/>
                        </a:rPr>
                        <a:t>Banda Aneela , Narlanka Vasuki, Rebelli Sai Sahana, Charupalli Sunil Kumar(IEEE)</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pPr algn="l"/>
                      <a:r>
                        <a:rPr lang="fi-FI" sz="2000" kern="1200" dirty="0">
                          <a:solidFill>
                            <a:schemeClr val="tx1"/>
                          </a:solidFill>
                          <a:effectLst/>
                          <a:latin typeface="Times New Roman" panose="02020603050405020304" pitchFamily="18" charset="0"/>
                          <a:ea typeface="+mn-ea"/>
                          <a:cs typeface="Times New Roman" panose="02020603050405020304" pitchFamily="18" charset="0"/>
                        </a:rPr>
                        <a:t>2021</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Implementing a Real Time Virtual Mouse System and Fingertip Detection based on Artificial Intelligence</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          Detecting hand </a:t>
                      </a: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              landmarks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endParaRPr lang="en-IN" dirty="0"/>
                    </a:p>
                    <a:p>
                      <a:r>
                        <a:rPr lang="en-IN" dirty="0"/>
                        <a:t>                </a:t>
                      </a:r>
                      <a:r>
                        <a:rPr lang="en-IN" sz="2000" dirty="0">
                          <a:latin typeface="Times New Roman" panose="02020603050405020304" pitchFamily="18" charset="0"/>
                          <a:cs typeface="Times New Roman" panose="02020603050405020304" pitchFamily="18" charset="0"/>
                        </a:rPr>
                        <a:t>More</a:t>
                      </a:r>
                    </a:p>
                    <a:p>
                      <a:r>
                        <a:rPr lang="en-IN" sz="2000" dirty="0">
                          <a:latin typeface="Times New Roman" panose="02020603050405020304" pitchFamily="18" charset="0"/>
                          <a:cs typeface="Times New Roman" panose="02020603050405020304" pitchFamily="18" charset="0"/>
                        </a:rPr>
                        <a:t>          accuracy</a:t>
                      </a:r>
                    </a:p>
                  </a:txBody>
                  <a:tcPr/>
                </a:tc>
                <a:extLst>
                  <a:ext uri="{0D108BD9-81ED-4DB2-BD59-A6C34878D82A}">
                    <a16:rowId xmlns:a16="http://schemas.microsoft.com/office/drawing/2014/main" val="2997501100"/>
                  </a:ext>
                </a:extLst>
              </a:tr>
              <a:tr h="2792437">
                <a:tc>
                  <a:txBody>
                    <a:bodyPr/>
                    <a:lstStyle/>
                    <a:p>
                      <a:r>
                        <a:rPr lang="en-GB" sz="2000" dirty="0" err="1">
                          <a:solidFill>
                            <a:schemeClr val="tx1"/>
                          </a:solidFill>
                          <a:latin typeface="Times New Roman" panose="02020603050405020304" pitchFamily="18" charset="0"/>
                          <a:cs typeface="Times New Roman" panose="02020603050405020304" pitchFamily="18" charset="0"/>
                        </a:rPr>
                        <a:t>Sherin</a:t>
                      </a:r>
                      <a:r>
                        <a:rPr lang="en-GB" dirty="0">
                          <a:solidFill>
                            <a:schemeClr val="tx1"/>
                          </a:solidFill>
                          <a:latin typeface="Times New Roman" panose="02020603050405020304" pitchFamily="18" charset="0"/>
                          <a:cs typeface="Times New Roman" panose="02020603050405020304" pitchFamily="18" charset="0"/>
                        </a:rPr>
                        <a:t> </a:t>
                      </a:r>
                      <a:r>
                        <a:rPr lang="en-GB" sz="2000" dirty="0">
                          <a:solidFill>
                            <a:schemeClr val="tx1"/>
                          </a:solidFill>
                          <a:latin typeface="Times New Roman" panose="02020603050405020304" pitchFamily="18" charset="0"/>
                          <a:cs typeface="Times New Roman" panose="02020603050405020304" pitchFamily="18" charset="0"/>
                        </a:rPr>
                        <a:t>Mohammed </a:t>
                      </a:r>
                      <a:r>
                        <a:rPr lang="en-GB" sz="2000" dirty="0" err="1">
                          <a:solidFill>
                            <a:schemeClr val="tx1"/>
                          </a:solidFill>
                          <a:latin typeface="Times New Roman" panose="02020603050405020304" pitchFamily="18" charset="0"/>
                          <a:cs typeface="Times New Roman" panose="02020603050405020304" pitchFamily="18" charset="0"/>
                        </a:rPr>
                        <a:t>Sali</a:t>
                      </a: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err="1">
                          <a:solidFill>
                            <a:schemeClr val="tx1"/>
                          </a:solidFill>
                          <a:latin typeface="Times New Roman" panose="02020603050405020304" pitchFamily="18" charset="0"/>
                          <a:cs typeface="Times New Roman" panose="02020603050405020304" pitchFamily="18" charset="0"/>
                        </a:rPr>
                        <a:t>Shaiideen</a:t>
                      </a:r>
                      <a:r>
                        <a:rPr lang="en-GB" sz="2000" dirty="0">
                          <a:solidFill>
                            <a:schemeClr val="tx1"/>
                          </a:solidFill>
                          <a:latin typeface="Times New Roman" panose="02020603050405020304" pitchFamily="18" charset="0"/>
                          <a:cs typeface="Times New Roman" panose="02020603050405020304" pitchFamily="18" charset="0"/>
                        </a:rPr>
                        <a:t>: VH </a:t>
                      </a:r>
                      <a:r>
                        <a:rPr lang="en-GB" sz="2000" dirty="0" err="1">
                          <a:solidFill>
                            <a:schemeClr val="tx1"/>
                          </a:solidFill>
                          <a:latin typeface="Times New Roman" panose="02020603050405020304" pitchFamily="18" charset="0"/>
                          <a:cs typeface="Times New Roman" panose="02020603050405020304" pitchFamily="18" charset="0"/>
                        </a:rPr>
                        <a:t>Preetha</a:t>
                      </a: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(IEEE) 2019</a:t>
                      </a:r>
                    </a:p>
                    <a:p>
                      <a:endParaRPr lang="en-GB"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Vantukala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VishnuTeja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Reddy1,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Thumma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Dhyanchand2,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Galla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Vamsi Krishna3, Satish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Maheshwaram</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(IEEE)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2019</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GB"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Hand Gestures - Virtual Mouse for Human Computer Interaction</a:t>
                      </a: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Virtual Mouse Control Using hand gloves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Accurate values in finger pointing with 3-D space</a:t>
                      </a: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800" kern="1200" dirty="0">
                          <a:solidFill>
                            <a:schemeClr val="tx1"/>
                          </a:solidFill>
                          <a:effectLst/>
                          <a:latin typeface="+mn-lt"/>
                          <a:ea typeface="+mn-ea"/>
                          <a:cs typeface="+mn-cs"/>
                        </a:rPr>
                        <a:t>         </a:t>
                      </a:r>
                      <a:r>
                        <a:rPr lang="en-US" sz="2000" b="0" kern="1200" dirty="0">
                          <a:solidFill>
                            <a:schemeClr val="tx1"/>
                          </a:solidFill>
                          <a:effectLst/>
                          <a:latin typeface="Times New Roman" panose="02020603050405020304" pitchFamily="18" charset="0"/>
                          <a:ea typeface="+mn-ea"/>
                          <a:cs typeface="Times New Roman" panose="02020603050405020304" pitchFamily="18" charset="0"/>
                        </a:rPr>
                        <a:t>Robotic arm</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Started detecting complete hand with palms and fingers</a:t>
                      </a: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All gesture were identified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53263453"/>
                  </a:ext>
                </a:extLst>
              </a:tr>
            </a:tbl>
          </a:graphicData>
        </a:graphic>
      </p:graphicFrame>
      <p:cxnSp>
        <p:nvCxnSpPr>
          <p:cNvPr id="11" name="Straight Connector 10">
            <a:extLst>
              <a:ext uri="{FF2B5EF4-FFF2-40B4-BE49-F238E27FC236}">
                <a16:creationId xmlns:a16="http://schemas.microsoft.com/office/drawing/2014/main" id="{BF95D2E2-2968-E4B5-CD86-60EB0B7AE42A}"/>
              </a:ext>
            </a:extLst>
          </p:cNvPr>
          <p:cNvCxnSpPr/>
          <p:nvPr/>
        </p:nvCxnSpPr>
        <p:spPr>
          <a:xfrm>
            <a:off x="838200" y="4684542"/>
            <a:ext cx="10515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690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915DD1-CE93-F9E3-8356-0912789E5E69}"/>
              </a:ext>
            </a:extLst>
          </p:cNvPr>
          <p:cNvGraphicFramePr>
            <a:graphicFrameLocks noGrp="1"/>
          </p:cNvGraphicFramePr>
          <p:nvPr>
            <p:ph idx="1"/>
            <p:extLst>
              <p:ext uri="{D42A27DB-BD31-4B8C-83A1-F6EECF244321}">
                <p14:modId xmlns:p14="http://schemas.microsoft.com/office/powerpoint/2010/main" val="3093742465"/>
              </p:ext>
            </p:extLst>
          </p:nvPr>
        </p:nvGraphicFramePr>
        <p:xfrm>
          <a:off x="838200" y="337625"/>
          <a:ext cx="10515600" cy="661416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1920455267"/>
                    </a:ext>
                  </a:extLst>
                </a:gridCol>
                <a:gridCol w="2628900">
                  <a:extLst>
                    <a:ext uri="{9D8B030D-6E8A-4147-A177-3AD203B41FA5}">
                      <a16:colId xmlns:a16="http://schemas.microsoft.com/office/drawing/2014/main" val="22880823"/>
                    </a:ext>
                  </a:extLst>
                </a:gridCol>
                <a:gridCol w="2628900">
                  <a:extLst>
                    <a:ext uri="{9D8B030D-6E8A-4147-A177-3AD203B41FA5}">
                      <a16:colId xmlns:a16="http://schemas.microsoft.com/office/drawing/2014/main" val="4191687428"/>
                    </a:ext>
                  </a:extLst>
                </a:gridCol>
                <a:gridCol w="2628900">
                  <a:extLst>
                    <a:ext uri="{9D8B030D-6E8A-4147-A177-3AD203B41FA5}">
                      <a16:colId xmlns:a16="http://schemas.microsoft.com/office/drawing/2014/main" val="3180461682"/>
                    </a:ext>
                  </a:extLst>
                </a:gridCol>
              </a:tblGrid>
              <a:tr h="1561513">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Tiwari, Siddhi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Parkar</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Shruti Gharat, Kinjal Patel, Prof. Khalil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Pinjari</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(IEEE)2019</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kern="1200" dirty="0">
                          <a:solidFill>
                            <a:schemeClr val="tx1"/>
                          </a:solidFill>
                          <a:effectLst/>
                          <a:latin typeface="Times New Roman" panose="02020603050405020304" pitchFamily="18" charset="0"/>
                          <a:ea typeface="+mn-ea"/>
                          <a:cs typeface="Times New Roman" panose="02020603050405020304" pitchFamily="18" charset="0"/>
                        </a:rPr>
                        <a:t>Design and Development of Hand Gesture Based Virtual Mouse</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Histogram analysis of skin pixels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Started to identify digits in fingers</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6267402"/>
                  </a:ext>
                </a:extLst>
              </a:tr>
              <a:tr h="1554480">
                <a:tc>
                  <a:txBody>
                    <a:bodyPr/>
                    <a:lstStyle/>
                    <a:p>
                      <a:endParaRPr lang="en-GB" dirty="0"/>
                    </a:p>
                    <a:p>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Kollipara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Sai Varun, I. Puneeth, Dr. T. Prem Jacob (IEEE)2019</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Virtual Mouse Implementation using Open CV</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Real-time computer vision, Deep Learning</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Able to identify fingers more accurate</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9628659"/>
                  </a:ext>
                </a:extLst>
              </a:tr>
              <a:tr h="12590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Swati Tiwari, Siddhi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Parkar</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Shruti Gharat, Kinjal Patel, Prof. Khalil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Pinjari</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(IEEE)2018</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Virtual mouse using sixth sense technology</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Frame extraction</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Increased clarity</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8875383"/>
                  </a:ext>
                </a:extLst>
              </a:tr>
              <a:tr h="1554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Sherin</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Mohammed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Sali</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Shajideen</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Preetha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V H(IEEE)2018</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Virtual Mouse for Human Computer Interaction</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Tracking 3D models using dual cameras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pPr algn="just"/>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Identifies 3D gestures in hand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17362531"/>
                  </a:ext>
                </a:extLst>
              </a:tr>
            </a:tbl>
          </a:graphicData>
        </a:graphic>
      </p:graphicFrame>
    </p:spTree>
    <p:extLst>
      <p:ext uri="{BB962C8B-B14F-4D97-AF65-F5344CB8AC3E}">
        <p14:creationId xmlns:p14="http://schemas.microsoft.com/office/powerpoint/2010/main" val="704830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599F2CC-CF28-CFC0-B127-7615112F8C6B}"/>
              </a:ext>
            </a:extLst>
          </p:cNvPr>
          <p:cNvGraphicFramePr>
            <a:graphicFrameLocks noGrp="1"/>
          </p:cNvGraphicFramePr>
          <p:nvPr>
            <p:ph idx="1"/>
            <p:extLst>
              <p:ext uri="{D42A27DB-BD31-4B8C-83A1-F6EECF244321}">
                <p14:modId xmlns:p14="http://schemas.microsoft.com/office/powerpoint/2010/main" val="2981507846"/>
              </p:ext>
            </p:extLst>
          </p:nvPr>
        </p:nvGraphicFramePr>
        <p:xfrm>
          <a:off x="838200" y="689317"/>
          <a:ext cx="10515600" cy="6229643"/>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1627376202"/>
                    </a:ext>
                  </a:extLst>
                </a:gridCol>
                <a:gridCol w="2628900">
                  <a:extLst>
                    <a:ext uri="{9D8B030D-6E8A-4147-A177-3AD203B41FA5}">
                      <a16:colId xmlns:a16="http://schemas.microsoft.com/office/drawing/2014/main" val="3560011649"/>
                    </a:ext>
                  </a:extLst>
                </a:gridCol>
                <a:gridCol w="2628900">
                  <a:extLst>
                    <a:ext uri="{9D8B030D-6E8A-4147-A177-3AD203B41FA5}">
                      <a16:colId xmlns:a16="http://schemas.microsoft.com/office/drawing/2014/main" val="1412764005"/>
                    </a:ext>
                  </a:extLst>
                </a:gridCol>
                <a:gridCol w="2628900">
                  <a:extLst>
                    <a:ext uri="{9D8B030D-6E8A-4147-A177-3AD203B41FA5}">
                      <a16:colId xmlns:a16="http://schemas.microsoft.com/office/drawing/2014/main" val="2935382947"/>
                    </a:ext>
                  </a:extLst>
                </a:gridCol>
              </a:tblGrid>
              <a:tr h="1871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Changhyun</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jeon, oh-</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jin</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kwon,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dongil</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shin, and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dongkyoo</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shin(IEEE)2018</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Times New Roman" panose="02020603050405020304" pitchFamily="18" charset="0"/>
                          <a:ea typeface="+mn-ea"/>
                          <a:cs typeface="Times New Roman" panose="02020603050405020304" pitchFamily="18" charset="0"/>
                        </a:rPr>
                        <a:t>Hand-Mouse Interface Using Virtual Monitor Concept for Natural Interaction</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endParaRPr lang="en-IN" dirty="0"/>
                    </a:p>
                    <a:p>
                      <a:r>
                        <a:rPr lang="en-IN" dirty="0"/>
                        <a:t> </a:t>
                      </a:r>
                    </a:p>
                    <a:p>
                      <a:r>
                        <a:rPr lang="en-IN" sz="200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Whole skeleton</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Removing physical mouse</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4491251"/>
                  </a:ext>
                </a:extLst>
              </a:tr>
              <a:tr h="1871003">
                <a:tc>
                  <a:txBody>
                    <a:bodyPr/>
                    <a:lstStyle/>
                    <a:p>
                      <a:endParaRPr lang="en-GB" dirty="0"/>
                    </a:p>
                    <a:p>
                      <a:r>
                        <a:rPr lang="en-IN" dirty="0"/>
                        <a:t>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Itsuo</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Kumazawa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Toshihiro Kai, Yoshikazu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Onuki</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Shunsuke</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Ono</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(IEEE)2017</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Measurement of 3D-Velocity by High-Frame-Rate Optical Mouse Sensors to Extrapolate 3D Position Captured</a:t>
                      </a:r>
                      <a:endParaRPr lang="en-IN"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IN" dirty="0"/>
                    </a:p>
                  </a:txBody>
                  <a:tcPr/>
                </a:tc>
                <a:tc>
                  <a:txBody>
                    <a:bodyPr/>
                    <a:lstStyle/>
                    <a:p>
                      <a:endParaRPr lang="en-GB" dirty="0"/>
                    </a:p>
                    <a:p>
                      <a:endParaRPr lang="en-IN" dirty="0"/>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sz="2000"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External mouse sensors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endParaRPr lang="en-IN"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Increased speed, high accuracy</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05326070"/>
                  </a:ext>
                </a:extLst>
              </a:tr>
              <a:tr h="1871003">
                <a:tc>
                  <a:txBody>
                    <a:bodyPr/>
                    <a:lstStyle/>
                    <a:p>
                      <a:endParaRPr lang="en-GB"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Upasana, V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Monisha</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 Joseph, Kanchana </a:t>
                      </a:r>
                      <a:r>
                        <a:rPr lang="en-US" sz="2000" kern="1200" dirty="0" err="1">
                          <a:solidFill>
                            <a:schemeClr val="tx1"/>
                          </a:solidFill>
                          <a:effectLst/>
                          <a:latin typeface="Times New Roman" panose="02020603050405020304" pitchFamily="18" charset="0"/>
                          <a:ea typeface="+mn-ea"/>
                          <a:cs typeface="Times New Roman" panose="02020603050405020304" pitchFamily="18" charset="0"/>
                        </a:rPr>
                        <a:t>V.p</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(IEEE)2017</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Virtual Mouse with RGB Colored Tapes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r>
                        <a:rPr lang="en-IN" dirty="0"/>
                        <a:t>  </a:t>
                      </a:r>
                      <a:r>
                        <a:rPr lang="en-US" sz="2000" kern="1200" dirty="0">
                          <a:solidFill>
                            <a:schemeClr val="tx1"/>
                          </a:solidFill>
                          <a:effectLst/>
                          <a:latin typeface="Times New Roman" panose="02020603050405020304" pitchFamily="18" charset="0"/>
                          <a:ea typeface="+mn-ea"/>
                          <a:cs typeface="Times New Roman" panose="02020603050405020304" pitchFamily="18" charset="0"/>
                        </a:rPr>
                        <a:t>Coded tapes</a:t>
                      </a:r>
                      <a:endParaRPr lang="en-IN" sz="2000" dirty="0">
                        <a:latin typeface="Times New Roman" panose="02020603050405020304" pitchFamily="18" charset="0"/>
                        <a:cs typeface="Times New Roman" panose="02020603050405020304" pitchFamily="18" charset="0"/>
                      </a:endParaRPr>
                    </a:p>
                  </a:txBody>
                  <a:tcPr/>
                </a:tc>
                <a:tc>
                  <a:txBody>
                    <a:bodyPr/>
                    <a:lstStyle/>
                    <a:p>
                      <a:endParaRPr lang="en-GB" dirty="0"/>
                    </a:p>
                    <a:p>
                      <a:endParaRPr lang="en-IN" dirty="0"/>
                    </a:p>
                    <a:p>
                      <a:r>
                        <a:rPr lang="en-US" sz="2000" kern="1200" dirty="0">
                          <a:solidFill>
                            <a:schemeClr val="tx1"/>
                          </a:solidFill>
                          <a:effectLst/>
                          <a:latin typeface="Times New Roman" panose="02020603050405020304" pitchFamily="18" charset="0"/>
                          <a:ea typeface="+mn-ea"/>
                          <a:cs typeface="Times New Roman" panose="02020603050405020304" pitchFamily="18" charset="0"/>
                        </a:rPr>
                        <a:t>Identification was accurate</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7177458"/>
                  </a:ext>
                </a:extLst>
              </a:tr>
            </a:tbl>
          </a:graphicData>
        </a:graphic>
      </p:graphicFrame>
    </p:spTree>
    <p:extLst>
      <p:ext uri="{BB962C8B-B14F-4D97-AF65-F5344CB8AC3E}">
        <p14:creationId xmlns:p14="http://schemas.microsoft.com/office/powerpoint/2010/main" val="74358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9EEF-578B-ED69-FD7E-9700D7A8E280}"/>
              </a:ext>
            </a:extLst>
          </p:cNvPr>
          <p:cNvSpPr>
            <a:spLocks noGrp="1"/>
          </p:cNvSpPr>
          <p:nvPr>
            <p:ph type="title"/>
          </p:nvPr>
        </p:nvSpPr>
        <p:spPr>
          <a:xfrm>
            <a:off x="838200" y="140042"/>
            <a:ext cx="10515600" cy="1013509"/>
          </a:xfrm>
        </p:spPr>
        <p:txBody>
          <a:bodyPr>
            <a:normAutofit/>
          </a:bodyPr>
          <a:lstStyle/>
          <a:p>
            <a:r>
              <a:rPr lang="en-GB" sz="2400" b="1" dirty="0">
                <a:latin typeface="Times New Roman" panose="02020603050405020304" pitchFamily="18" charset="0"/>
                <a:cs typeface="Times New Roman" panose="02020603050405020304" pitchFamily="18" charset="0"/>
              </a:rPr>
              <a:t>                                    </a:t>
            </a:r>
            <a:r>
              <a:rPr lang="en-GB" sz="2800" b="1" dirty="0">
                <a:solidFill>
                  <a:schemeClr val="tx1"/>
                </a:solidFill>
                <a:latin typeface="Times New Roman" panose="02020603050405020304" pitchFamily="18" charset="0"/>
                <a:cs typeface="Times New Roman" panose="02020603050405020304" pitchFamily="18" charset="0"/>
              </a:rPr>
              <a:t>PROBLEM STATEMENT</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9218043-6781-CB37-0467-42E6A3C5D21C}"/>
              </a:ext>
            </a:extLst>
          </p:cNvPr>
          <p:cNvSpPr>
            <a:spLocks noGrp="1"/>
          </p:cNvSpPr>
          <p:nvPr>
            <p:ph idx="1"/>
          </p:nvPr>
        </p:nvSpPr>
        <p:spPr>
          <a:xfrm>
            <a:off x="739726" y="787790"/>
            <a:ext cx="10515600" cy="5564407"/>
          </a:xfrm>
        </p:spPr>
        <p:txBody>
          <a:bodyPr>
            <a:normAutofit/>
          </a:bodyPr>
          <a:lstStyle/>
          <a:p>
            <a:pPr marL="0" indent="0" algn="just">
              <a:lnSpc>
                <a:spcPct val="150000"/>
              </a:lnSpc>
              <a:buNone/>
            </a:pPr>
            <a:r>
              <a:rPr lang="en-GB" sz="2400" dirty="0">
                <a:solidFill>
                  <a:schemeClr val="tx1"/>
                </a:solidFill>
                <a:latin typeface="Times New Roman" panose="02020603050405020304" pitchFamily="18" charset="0"/>
                <a:cs typeface="Times New Roman" panose="02020603050405020304" pitchFamily="18" charset="0"/>
              </a:rPr>
              <a:t>The physical mouse that we use in our daily lives will ultimately wear down due to the movement of the mechanical components because it is constructed of moving parts. It’s no surprised that every technological devices have its own limitations, especially when it comes to computer devices. In addition to a flat working surface, using a physical mouse requires the installation of specialized gear. All these are required to operate the mouse. The duration a mouse lasts for you may be impacted by whether it is wired or wireless. The degree to which the performance of a physical mouse is dependent on the environment in which it is used makes it difficult to adapt to new configurations. As a result of this dependence, it can be challenging to adapt to new configurations.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958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581A-24C6-EA93-026C-D601D6718A8E}"/>
              </a:ext>
            </a:extLst>
          </p:cNvPr>
          <p:cNvSpPr>
            <a:spLocks noGrp="1"/>
          </p:cNvSpPr>
          <p:nvPr>
            <p:ph type="title"/>
          </p:nvPr>
        </p:nvSpPr>
        <p:spPr>
          <a:xfrm>
            <a:off x="697523" y="125974"/>
            <a:ext cx="10515600" cy="830629"/>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DEVELOPMENT ENVIRONMENT</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360E8A-2CF4-9D3B-000E-6E39DCF38CC7}"/>
              </a:ext>
            </a:extLst>
          </p:cNvPr>
          <p:cNvSpPr>
            <a:spLocks noGrp="1"/>
          </p:cNvSpPr>
          <p:nvPr>
            <p:ph idx="1"/>
          </p:nvPr>
        </p:nvSpPr>
        <p:spPr>
          <a:xfrm>
            <a:off x="697523" y="956602"/>
            <a:ext cx="10515600" cy="5775423"/>
          </a:xfrm>
        </p:spPr>
        <p:txBody>
          <a:bodyPr>
            <a:normAutofit lnSpcReduction="10000"/>
          </a:bodyPr>
          <a:lstStyle/>
          <a:p>
            <a:pPr marL="0" indent="0">
              <a:buNone/>
            </a:pPr>
            <a:r>
              <a:rPr lang="en-IN" sz="2400" b="1" dirty="0">
                <a:latin typeface="Times New Roman" panose="02020603050405020304" pitchFamily="18" charset="0"/>
                <a:cs typeface="Times New Roman" panose="02020603050405020304" pitchFamily="18" charset="0"/>
              </a:rPr>
              <a:t>HARDWARE REQUIREMENTS</a:t>
            </a:r>
          </a:p>
          <a:p>
            <a:r>
              <a:rPr lang="en-IN" dirty="0"/>
              <a:t> </a:t>
            </a:r>
            <a:r>
              <a:rPr lang="en-IN" sz="2400" dirty="0">
                <a:solidFill>
                  <a:schemeClr val="tx1"/>
                </a:solidFill>
                <a:latin typeface="Times New Roman" panose="02020603050405020304" pitchFamily="18" charset="0"/>
                <a:cs typeface="Times New Roman" panose="02020603050405020304" pitchFamily="18" charset="0"/>
              </a:rPr>
              <a:t>Processor -i3 </a:t>
            </a:r>
          </a:p>
          <a:p>
            <a:r>
              <a:rPr lang="en-IN" sz="2400" dirty="0">
                <a:solidFill>
                  <a:schemeClr val="tx1"/>
                </a:solidFill>
                <a:latin typeface="Times New Roman" panose="02020603050405020304" pitchFamily="18" charset="0"/>
                <a:cs typeface="Times New Roman" panose="02020603050405020304" pitchFamily="18" charset="0"/>
              </a:rPr>
              <a:t> RAM- 4 GB </a:t>
            </a:r>
          </a:p>
          <a:p>
            <a:r>
              <a:rPr lang="en-IN" sz="2400" dirty="0">
                <a:solidFill>
                  <a:schemeClr val="tx1"/>
                </a:solidFill>
                <a:latin typeface="Times New Roman" panose="02020603050405020304" pitchFamily="18" charset="0"/>
                <a:cs typeface="Times New Roman" panose="02020603050405020304" pitchFamily="18" charset="0"/>
              </a:rPr>
              <a:t>Hard-disk- 500 MB </a:t>
            </a:r>
          </a:p>
          <a:p>
            <a:r>
              <a:rPr lang="en-IN" sz="2400" dirty="0">
                <a:solidFill>
                  <a:schemeClr val="tx1"/>
                </a:solidFill>
                <a:latin typeface="Times New Roman" panose="02020603050405020304" pitchFamily="18" charset="0"/>
                <a:cs typeface="Times New Roman" panose="02020603050405020304" pitchFamily="18" charset="0"/>
              </a:rPr>
              <a:t> Webcam</a:t>
            </a:r>
          </a:p>
          <a:p>
            <a:r>
              <a:rPr lang="en-IN" sz="2400" dirty="0">
                <a:solidFill>
                  <a:schemeClr val="tx1"/>
                </a:solidFill>
                <a:latin typeface="Times New Roman" panose="02020603050405020304" pitchFamily="18" charset="0"/>
                <a:cs typeface="Times New Roman" panose="02020603050405020304" pitchFamily="18" charset="0"/>
              </a:rPr>
              <a:t> Speakers</a:t>
            </a:r>
          </a:p>
          <a:p>
            <a:r>
              <a:rPr lang="en-IN" sz="2400" dirty="0">
                <a:solidFill>
                  <a:schemeClr val="tx1"/>
                </a:solidFill>
                <a:latin typeface="Times New Roman" panose="02020603050405020304" pitchFamily="18" charset="0"/>
                <a:cs typeface="Times New Roman" panose="02020603050405020304" pitchFamily="18" charset="0"/>
              </a:rPr>
              <a:t>  Microphone 3.5</a:t>
            </a:r>
          </a:p>
          <a:p>
            <a:pPr marL="0" indent="0">
              <a:buNone/>
            </a:pPr>
            <a:r>
              <a:rPr lang="en-IN" dirty="0">
                <a:solidFill>
                  <a:schemeClr val="tx1"/>
                </a:solidFill>
              </a:rPr>
              <a:t> </a:t>
            </a:r>
          </a:p>
          <a:p>
            <a:pPr marL="0" indent="0">
              <a:buNone/>
            </a:pPr>
            <a:r>
              <a:rPr lang="en-IN" sz="2400" b="1" dirty="0">
                <a:solidFill>
                  <a:schemeClr val="tx1"/>
                </a:solidFill>
                <a:latin typeface="Times New Roman" panose="02020603050405020304" pitchFamily="18" charset="0"/>
                <a:cs typeface="Times New Roman" panose="02020603050405020304" pitchFamily="18" charset="0"/>
              </a:rPr>
              <a:t>SOFTWARE REQUIREMENTS</a:t>
            </a:r>
          </a:p>
          <a:p>
            <a:r>
              <a:rPr lang="en-IN" sz="2400" dirty="0">
                <a:solidFill>
                  <a:schemeClr val="tx1"/>
                </a:solidFill>
                <a:latin typeface="Times New Roman" panose="02020603050405020304" pitchFamily="18" charset="0"/>
                <a:cs typeface="Times New Roman" panose="02020603050405020304" pitchFamily="18" charset="0"/>
              </a:rPr>
              <a:t>  OS- Windows </a:t>
            </a:r>
          </a:p>
          <a:p>
            <a:r>
              <a:rPr lang="en-IN" sz="2400" dirty="0">
                <a:solidFill>
                  <a:schemeClr val="tx1"/>
                </a:solidFill>
                <a:latin typeface="Times New Roman" panose="02020603050405020304" pitchFamily="18" charset="0"/>
                <a:cs typeface="Times New Roman" panose="02020603050405020304" pitchFamily="18" charset="0"/>
              </a:rPr>
              <a:t> Server- PyCharm </a:t>
            </a:r>
          </a:p>
          <a:p>
            <a:r>
              <a:rPr lang="en-IN" sz="2400" dirty="0">
                <a:solidFill>
                  <a:schemeClr val="tx1"/>
                </a:solidFill>
                <a:latin typeface="Times New Roman" panose="02020603050405020304" pitchFamily="18" charset="0"/>
                <a:cs typeface="Times New Roman" panose="02020603050405020304" pitchFamily="18" charset="0"/>
              </a:rPr>
              <a:t>Scripting Language- Python</a:t>
            </a:r>
          </a:p>
        </p:txBody>
      </p:sp>
    </p:spTree>
    <p:extLst>
      <p:ext uri="{BB962C8B-B14F-4D97-AF65-F5344CB8AC3E}">
        <p14:creationId xmlns:p14="http://schemas.microsoft.com/office/powerpoint/2010/main" val="1892187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E0AD-8F5F-F9A5-B758-6CF940499342}"/>
              </a:ext>
            </a:extLst>
          </p:cNvPr>
          <p:cNvSpPr>
            <a:spLocks noGrp="1"/>
          </p:cNvSpPr>
          <p:nvPr>
            <p:ph type="title"/>
          </p:nvPr>
        </p:nvSpPr>
        <p:spPr>
          <a:xfrm>
            <a:off x="838200" y="18255"/>
            <a:ext cx="10515600" cy="1008687"/>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SYSTEM ARCHITECTURE</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D062EF-8A9B-3F41-65E1-41E699BFF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415" y="900332"/>
            <a:ext cx="9959927" cy="5939413"/>
          </a:xfrm>
        </p:spPr>
      </p:pic>
    </p:spTree>
    <p:extLst>
      <p:ext uri="{BB962C8B-B14F-4D97-AF65-F5344CB8AC3E}">
        <p14:creationId xmlns:p14="http://schemas.microsoft.com/office/powerpoint/2010/main" val="196112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4A92-F866-8345-3F71-08B767875E62}"/>
              </a:ext>
            </a:extLst>
          </p:cNvPr>
          <p:cNvSpPr>
            <a:spLocks noGrp="1"/>
          </p:cNvSpPr>
          <p:nvPr>
            <p:ph type="title"/>
          </p:nvPr>
        </p:nvSpPr>
        <p:spPr>
          <a:xfrm>
            <a:off x="838200" y="18256"/>
            <a:ext cx="10515600" cy="1022754"/>
          </a:xfrm>
        </p:spPr>
        <p:txBody>
          <a:bodyPr>
            <a:normAutofit/>
          </a:bodyPr>
          <a:lstStyle/>
          <a:p>
            <a:pPr algn="ctr"/>
            <a:r>
              <a:rPr lang="en-GB" sz="2800" b="1" dirty="0">
                <a:solidFill>
                  <a:schemeClr val="tx1"/>
                </a:solidFill>
                <a:latin typeface="Times New Roman" panose="02020603050405020304" pitchFamily="18" charset="0"/>
                <a:cs typeface="Times New Roman" panose="02020603050405020304" pitchFamily="18" charset="0"/>
              </a:rPr>
              <a:t>SYSTEM DESIGN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F8A628-B592-0C21-C90D-1EFBDA735D86}"/>
              </a:ext>
            </a:extLst>
          </p:cNvPr>
          <p:cNvSpPr>
            <a:spLocks noGrp="1"/>
          </p:cNvSpPr>
          <p:nvPr>
            <p:ph idx="1"/>
          </p:nvPr>
        </p:nvSpPr>
        <p:spPr>
          <a:xfrm>
            <a:off x="196948" y="802870"/>
            <a:ext cx="11156852" cy="5851147"/>
          </a:xfrm>
        </p:spPr>
        <p:txBody>
          <a:bodyPr>
            <a:normAutofit/>
          </a:bodyPr>
          <a:lstStyle/>
          <a:p>
            <a:pPr marL="0" indent="0">
              <a:buNone/>
            </a:pPr>
            <a:r>
              <a:rPr lang="en-GB" sz="2400" b="1" dirty="0">
                <a:solidFill>
                  <a:schemeClr val="tx1"/>
                </a:solidFill>
                <a:latin typeface="Times New Roman" panose="02020603050405020304" pitchFamily="18" charset="0"/>
                <a:cs typeface="Times New Roman" panose="02020603050405020304" pitchFamily="18" charset="0"/>
              </a:rPr>
              <a:t>FLOW CHART</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8C91B8F0-D8AC-4A15-B6BF-00CF1CBC0131}"/>
              </a:ext>
            </a:extLst>
          </p:cNvPr>
          <p:cNvSpPr/>
          <p:nvPr/>
        </p:nvSpPr>
        <p:spPr>
          <a:xfrm>
            <a:off x="423126" y="1352609"/>
            <a:ext cx="4098235" cy="702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chemeClr val="tx1"/>
                </a:solidFill>
                <a:effectLst/>
                <a:uLnTx/>
                <a:uFillTx/>
                <a:latin typeface="Century Gothic" panose="020B0502020202020204"/>
                <a:ea typeface="+mn-ea"/>
                <a:cs typeface="+mn-cs"/>
              </a:rPr>
              <a:t>Hand image</a:t>
            </a:r>
            <a:endParaRPr kumimoji="0" lang="en-IN" sz="2400" b="1" i="0" u="none" strike="noStrike" kern="1200" cap="none" spc="0" normalizeH="0" baseline="0" noProof="0" dirty="0">
              <a:ln>
                <a:noFill/>
              </a:ln>
              <a:solidFill>
                <a:schemeClr val="tx1"/>
              </a:solidFill>
              <a:effectLst/>
              <a:uLnTx/>
              <a:uFillTx/>
              <a:latin typeface="Century Gothic" panose="020B0502020202020204"/>
              <a:ea typeface="+mn-ea"/>
              <a:cs typeface="+mn-cs"/>
            </a:endParaRPr>
          </a:p>
        </p:txBody>
      </p:sp>
      <p:sp>
        <p:nvSpPr>
          <p:cNvPr id="5" name="Arrow: Down 4">
            <a:extLst>
              <a:ext uri="{FF2B5EF4-FFF2-40B4-BE49-F238E27FC236}">
                <a16:creationId xmlns:a16="http://schemas.microsoft.com/office/drawing/2014/main" id="{1B191722-E7E1-8E22-B283-540B53431B3F}"/>
              </a:ext>
            </a:extLst>
          </p:cNvPr>
          <p:cNvSpPr/>
          <p:nvPr/>
        </p:nvSpPr>
        <p:spPr>
          <a:xfrm>
            <a:off x="2202306" y="2061772"/>
            <a:ext cx="145775" cy="30479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entury Gothic" panose="020B0502020202020204"/>
                <a:ea typeface="+mn-ea"/>
                <a:cs typeface="+mn-cs"/>
              </a:rPr>
              <a:t>C</a:t>
            </a:r>
            <a:endParaRPr kumimoji="0" lang="en-IN"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entury Gothic" panose="020B0502020202020204"/>
              <a:ea typeface="+mn-ea"/>
              <a:cs typeface="+mn-cs"/>
            </a:endParaRPr>
          </a:p>
        </p:txBody>
      </p:sp>
      <p:sp>
        <p:nvSpPr>
          <p:cNvPr id="7" name="Rectangle: Rounded Corners 6">
            <a:extLst>
              <a:ext uri="{FF2B5EF4-FFF2-40B4-BE49-F238E27FC236}">
                <a16:creationId xmlns:a16="http://schemas.microsoft.com/office/drawing/2014/main" id="{AECB3ADE-34CD-A079-F2A9-8245293C7817}"/>
              </a:ext>
            </a:extLst>
          </p:cNvPr>
          <p:cNvSpPr/>
          <p:nvPr/>
        </p:nvSpPr>
        <p:spPr>
          <a:xfrm>
            <a:off x="403247" y="2395442"/>
            <a:ext cx="4137992" cy="5830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Hand Detection</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1" name="Arrow: Down 10">
            <a:extLst>
              <a:ext uri="{FF2B5EF4-FFF2-40B4-BE49-F238E27FC236}">
                <a16:creationId xmlns:a16="http://schemas.microsoft.com/office/drawing/2014/main" id="{08F6F243-3CDA-B3C9-8C64-CDF704956DE1}"/>
              </a:ext>
            </a:extLst>
          </p:cNvPr>
          <p:cNvSpPr/>
          <p:nvPr/>
        </p:nvSpPr>
        <p:spPr>
          <a:xfrm>
            <a:off x="2202306" y="2978540"/>
            <a:ext cx="145775" cy="3047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Rounded Corners 11">
            <a:extLst>
              <a:ext uri="{FF2B5EF4-FFF2-40B4-BE49-F238E27FC236}">
                <a16:creationId xmlns:a16="http://schemas.microsoft.com/office/drawing/2014/main" id="{8E336EAE-B1FB-9DCB-192D-59154E5B537D}"/>
              </a:ext>
            </a:extLst>
          </p:cNvPr>
          <p:cNvSpPr/>
          <p:nvPr/>
        </p:nvSpPr>
        <p:spPr>
          <a:xfrm>
            <a:off x="298963" y="3294270"/>
            <a:ext cx="4137992" cy="5830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Pre processing</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3" name="Arrow: Down 12">
            <a:extLst>
              <a:ext uri="{FF2B5EF4-FFF2-40B4-BE49-F238E27FC236}">
                <a16:creationId xmlns:a16="http://schemas.microsoft.com/office/drawing/2014/main" id="{8D6881E6-7E8A-BF6E-6DF4-59B1CCC4255D}"/>
              </a:ext>
            </a:extLst>
          </p:cNvPr>
          <p:cNvSpPr/>
          <p:nvPr/>
        </p:nvSpPr>
        <p:spPr>
          <a:xfrm flipH="1">
            <a:off x="2162955" y="3879461"/>
            <a:ext cx="139150"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ctangle: Rounded Corners 16">
            <a:extLst>
              <a:ext uri="{FF2B5EF4-FFF2-40B4-BE49-F238E27FC236}">
                <a16:creationId xmlns:a16="http://schemas.microsoft.com/office/drawing/2014/main" id="{3AAAADA6-EEC3-B8FF-3009-C75B37C5E3FF}"/>
              </a:ext>
            </a:extLst>
          </p:cNvPr>
          <p:cNvSpPr/>
          <p:nvPr/>
        </p:nvSpPr>
        <p:spPr>
          <a:xfrm>
            <a:off x="383369" y="4174388"/>
            <a:ext cx="4098235" cy="602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Feature Extraction</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18" name="Arrow: Down 17">
            <a:extLst>
              <a:ext uri="{FF2B5EF4-FFF2-40B4-BE49-F238E27FC236}">
                <a16:creationId xmlns:a16="http://schemas.microsoft.com/office/drawing/2014/main" id="{44528AE8-C516-49FA-D9D2-61AB0B117F6F}"/>
              </a:ext>
            </a:extLst>
          </p:cNvPr>
          <p:cNvSpPr/>
          <p:nvPr/>
        </p:nvSpPr>
        <p:spPr>
          <a:xfrm flipH="1">
            <a:off x="2172791" y="4816475"/>
            <a:ext cx="139149"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ectangle: Rounded Corners 18">
            <a:extLst>
              <a:ext uri="{FF2B5EF4-FFF2-40B4-BE49-F238E27FC236}">
                <a16:creationId xmlns:a16="http://schemas.microsoft.com/office/drawing/2014/main" id="{8E4CE580-316D-0A20-0848-7200C4EB5E7A}"/>
              </a:ext>
            </a:extLst>
          </p:cNvPr>
          <p:cNvSpPr/>
          <p:nvPr/>
        </p:nvSpPr>
        <p:spPr>
          <a:xfrm>
            <a:off x="298963" y="5126198"/>
            <a:ext cx="4098235" cy="602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Recognition</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0" name="Rectangle: Rounded Corners 19">
            <a:extLst>
              <a:ext uri="{FF2B5EF4-FFF2-40B4-BE49-F238E27FC236}">
                <a16:creationId xmlns:a16="http://schemas.microsoft.com/office/drawing/2014/main" id="{41CFE890-B6A0-550D-29B8-D9D024E19773}"/>
              </a:ext>
            </a:extLst>
          </p:cNvPr>
          <p:cNvSpPr/>
          <p:nvPr/>
        </p:nvSpPr>
        <p:spPr>
          <a:xfrm>
            <a:off x="298963" y="6086928"/>
            <a:ext cx="4098235" cy="602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Execution</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1" name="Arrow: Down 20">
            <a:extLst>
              <a:ext uri="{FF2B5EF4-FFF2-40B4-BE49-F238E27FC236}">
                <a16:creationId xmlns:a16="http://schemas.microsoft.com/office/drawing/2014/main" id="{48A34F10-5736-D38C-F184-709FC3D93226}"/>
              </a:ext>
            </a:extLst>
          </p:cNvPr>
          <p:cNvSpPr/>
          <p:nvPr/>
        </p:nvSpPr>
        <p:spPr>
          <a:xfrm flipH="1">
            <a:off x="2158722" y="5784475"/>
            <a:ext cx="139150" cy="3048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2" name="Flowchart: Magnetic Disk 21">
            <a:extLst>
              <a:ext uri="{FF2B5EF4-FFF2-40B4-BE49-F238E27FC236}">
                <a16:creationId xmlns:a16="http://schemas.microsoft.com/office/drawing/2014/main" id="{515B3082-2260-C3AF-4F56-331DFDE92007}"/>
              </a:ext>
            </a:extLst>
          </p:cNvPr>
          <p:cNvSpPr/>
          <p:nvPr/>
        </p:nvSpPr>
        <p:spPr>
          <a:xfrm>
            <a:off x="7252342" y="4103102"/>
            <a:ext cx="4002157" cy="1348514"/>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Gesture Dictionary</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4" name="Rectangle: Rounded Corners 23">
            <a:extLst>
              <a:ext uri="{FF2B5EF4-FFF2-40B4-BE49-F238E27FC236}">
                <a16:creationId xmlns:a16="http://schemas.microsoft.com/office/drawing/2014/main" id="{E5120683-E235-855E-70EF-41D7DA16F643}"/>
              </a:ext>
            </a:extLst>
          </p:cNvPr>
          <p:cNvSpPr/>
          <p:nvPr/>
        </p:nvSpPr>
        <p:spPr>
          <a:xfrm>
            <a:off x="7103165" y="5870712"/>
            <a:ext cx="4098235" cy="6029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a:ea typeface="+mn-ea"/>
                <a:cs typeface="+mn-cs"/>
              </a:rPr>
              <a:t>Command</a:t>
            </a:r>
            <a:endParaRPr kumimoji="0" lang="en-IN" sz="24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25" name="Arrow: Right 24">
            <a:extLst>
              <a:ext uri="{FF2B5EF4-FFF2-40B4-BE49-F238E27FC236}">
                <a16:creationId xmlns:a16="http://schemas.microsoft.com/office/drawing/2014/main" id="{C10E4D74-B7B3-E87A-0A01-AFC73706B9DA}"/>
              </a:ext>
            </a:extLst>
          </p:cNvPr>
          <p:cNvSpPr/>
          <p:nvPr/>
        </p:nvSpPr>
        <p:spPr>
          <a:xfrm>
            <a:off x="4481604" y="6209654"/>
            <a:ext cx="2602397" cy="13593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Arrow: Right 25">
            <a:extLst>
              <a:ext uri="{FF2B5EF4-FFF2-40B4-BE49-F238E27FC236}">
                <a16:creationId xmlns:a16="http://schemas.microsoft.com/office/drawing/2014/main" id="{38733E8F-CBDF-AD95-A8AF-FCA7065F0F97}"/>
              </a:ext>
            </a:extLst>
          </p:cNvPr>
          <p:cNvSpPr/>
          <p:nvPr/>
        </p:nvSpPr>
        <p:spPr>
          <a:xfrm>
            <a:off x="4521361" y="4475873"/>
            <a:ext cx="2631680" cy="1882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22231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586</TotalTime>
  <Words>1705</Words>
  <Application>Microsoft Office PowerPoint</Application>
  <PresentationFormat>Widescreen</PresentationFormat>
  <Paragraphs>224</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vt:lpstr>
      <vt:lpstr>Times New Roman</vt:lpstr>
      <vt:lpstr>Trebuchet MS</vt:lpstr>
      <vt:lpstr>Wingdings 3</vt:lpstr>
      <vt:lpstr>Facet</vt:lpstr>
      <vt:lpstr>   VIRTUAL MOUSE</vt:lpstr>
      <vt:lpstr>INTRODUCTION</vt:lpstr>
      <vt:lpstr>LITERATURE SURVEY</vt:lpstr>
      <vt:lpstr>PowerPoint Presentation</vt:lpstr>
      <vt:lpstr>PowerPoint Presentation</vt:lpstr>
      <vt:lpstr>                                    PROBLEM STATEMENT</vt:lpstr>
      <vt:lpstr>DEVELOPMENT ENVIRONMENT</vt:lpstr>
      <vt:lpstr>SYSTEM ARCHITECTURE</vt:lpstr>
      <vt:lpstr>SYSTEM DESIGN</vt:lpstr>
      <vt:lpstr>SYSTEM FLOW DIAGRAM</vt:lpstr>
      <vt:lpstr>ER DIAGRAM</vt:lpstr>
      <vt:lpstr>USECASE DIAGRAM</vt:lpstr>
      <vt:lpstr> MODULES </vt:lpstr>
      <vt:lpstr>PERFORMANCE ANALYSIS </vt:lpstr>
      <vt:lpstr>SAMPLE SCREENS</vt:lpstr>
      <vt:lpstr>PowerPoint Presentation</vt:lpstr>
      <vt:lpstr>PowerPoint Presentation</vt:lpstr>
      <vt:lpstr>CONCLUSION</vt:lpstr>
      <vt:lpstr>REFERENCES</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MOUSE</dc:title>
  <dc:creator>121 DEEPIKA P</dc:creator>
  <cp:lastModifiedBy>Janet Jessica</cp:lastModifiedBy>
  <cp:revision>5</cp:revision>
  <dcterms:created xsi:type="dcterms:W3CDTF">2022-05-23T12:05:09Z</dcterms:created>
  <dcterms:modified xsi:type="dcterms:W3CDTF">2022-05-24T16:02:35Z</dcterms:modified>
</cp:coreProperties>
</file>